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115" d="100"/>
          <a:sy n="115" d="100"/>
        </p:scale>
        <p:origin x="29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re séquence (Diapo 1)">
    <p:spTree>
      <p:nvGrpSpPr>
        <p:cNvPr id="1" name=""/>
        <p:cNvGrpSpPr/>
        <p:nvPr/>
      </p:nvGrpSpPr>
      <p:grpSpPr>
        <a:xfrm>
          <a:off x="0" y="0"/>
          <a:ext cx="0" cy="0"/>
          <a:chOff x="0" y="0"/>
          <a:chExt cx="0" cy="0"/>
        </a:xfrm>
      </p:grpSpPr>
      <p:graphicFrame>
        <p:nvGraphicFramePr>
          <p:cNvPr id="6" name="Tableau 6">
            <a:extLst>
              <a:ext uri="{FF2B5EF4-FFF2-40B4-BE49-F238E27FC236}">
                <a16:creationId xmlns:a16="http://schemas.microsoft.com/office/drawing/2014/main" id="{9E29519C-A12B-48CE-97AB-652363B1A502}"/>
              </a:ext>
            </a:extLst>
          </p:cNvPr>
          <p:cNvGraphicFramePr>
            <a:graphicFrameLocks noGrp="1"/>
          </p:cNvGraphicFramePr>
          <p:nvPr>
            <p:extLst>
              <p:ext uri="{D42A27DB-BD31-4B8C-83A1-F6EECF244321}">
                <p14:modId xmlns:p14="http://schemas.microsoft.com/office/powerpoint/2010/main" val="3137408479"/>
              </p:ext>
            </p:extLst>
          </p:nvPr>
        </p:nvGraphicFramePr>
        <p:xfrm>
          <a:off x="156000" y="176272"/>
          <a:ext cx="11880000" cy="1404000"/>
        </p:xfrm>
        <a:graphic>
          <a:graphicData uri="http://schemas.openxmlformats.org/drawingml/2006/table">
            <a:tbl>
              <a:tblPr firstRow="1" bandRow="1">
                <a:tableStyleId>{5940675A-B579-460E-94D1-54222C63F5DA}</a:tableStyleId>
              </a:tblPr>
              <a:tblGrid>
                <a:gridCol w="1548000">
                  <a:extLst>
                    <a:ext uri="{9D8B030D-6E8A-4147-A177-3AD203B41FA5}">
                      <a16:colId xmlns:a16="http://schemas.microsoft.com/office/drawing/2014/main" val="1330928350"/>
                    </a:ext>
                  </a:extLst>
                </a:gridCol>
                <a:gridCol w="8784000">
                  <a:extLst>
                    <a:ext uri="{9D8B030D-6E8A-4147-A177-3AD203B41FA5}">
                      <a16:colId xmlns:a16="http://schemas.microsoft.com/office/drawing/2014/main" val="2148432372"/>
                    </a:ext>
                  </a:extLst>
                </a:gridCol>
                <a:gridCol w="1548000">
                  <a:extLst>
                    <a:ext uri="{9D8B030D-6E8A-4147-A177-3AD203B41FA5}">
                      <a16:colId xmlns:a16="http://schemas.microsoft.com/office/drawing/2014/main" val="1624763653"/>
                    </a:ext>
                  </a:extLst>
                </a:gridCol>
              </a:tblGrid>
              <a:tr h="1404000">
                <a:tc>
                  <a:txBody>
                    <a:bodyPr/>
                    <a:lstStyle/>
                    <a:p>
                      <a:pPr algn="ctr"/>
                      <a:endParaRPr lang="fr-FR" dirty="0"/>
                    </a:p>
                  </a:txBody>
                  <a:tcPr anchor="ctr"/>
                </a:tc>
                <a:tc>
                  <a:txBody>
                    <a:bodyPr/>
                    <a:lstStyle/>
                    <a:p>
                      <a:pPr algn="ctr"/>
                      <a:endParaRPr lang="fr-FR" sz="2800" b="1" dirty="0">
                        <a:ln>
                          <a:solidFill>
                            <a:schemeClr val="accent6">
                              <a:lumMod val="75000"/>
                            </a:schemeClr>
                          </a:solidFill>
                        </a:ln>
                        <a:solidFill>
                          <a:schemeClr val="accent6">
                            <a:lumMod val="50000"/>
                          </a:schemeClr>
                        </a:solidFill>
                        <a:effectLst>
                          <a:outerShdw blurRad="50800" dist="38100" dir="5400000" algn="t" rotWithShape="0">
                            <a:prstClr val="black">
                              <a:alpha val="40000"/>
                            </a:prstClr>
                          </a:outerShdw>
                        </a:effectLst>
                      </a:endParaRPr>
                    </a:p>
                  </a:txBody>
                  <a:tcPr anchor="ctr"/>
                </a:tc>
                <a:tc>
                  <a:txBody>
                    <a:bodyPr/>
                    <a:lstStyle/>
                    <a:p>
                      <a:pPr algn="ctr"/>
                      <a:endParaRPr lang="fr-FR" sz="3200" b="1" dirty="0">
                        <a:ln>
                          <a:solidFill>
                            <a:schemeClr val="accent6">
                              <a:lumMod val="20000"/>
                              <a:lumOff val="80000"/>
                            </a:schemeClr>
                          </a:solidFill>
                        </a:ln>
                        <a:solidFill>
                          <a:schemeClr val="accent6">
                            <a:lumMod val="50000"/>
                          </a:schemeClr>
                        </a:solidFill>
                        <a:effectLst>
                          <a:outerShdw blurRad="50800" dist="38100" dir="2700000" algn="tl" rotWithShape="0">
                            <a:prstClr val="black">
                              <a:alpha val="40000"/>
                            </a:prstClr>
                          </a:outerShdw>
                        </a:effectLst>
                      </a:endParaRPr>
                    </a:p>
                  </a:txBody>
                  <a:tcPr anchor="ctr"/>
                </a:tc>
                <a:extLst>
                  <a:ext uri="{0D108BD9-81ED-4DB2-BD59-A6C34878D82A}">
                    <a16:rowId xmlns:a16="http://schemas.microsoft.com/office/drawing/2014/main" val="577967963"/>
                  </a:ext>
                </a:extLst>
              </a:tr>
            </a:tbl>
          </a:graphicData>
        </a:graphic>
      </p:graphicFrame>
      <p:pic>
        <p:nvPicPr>
          <p:cNvPr id="8" name="Image 7">
            <a:extLst>
              <a:ext uri="{FF2B5EF4-FFF2-40B4-BE49-F238E27FC236}">
                <a16:creationId xmlns:a16="http://schemas.microsoft.com/office/drawing/2014/main" id="{BAA83458-C3B5-44D2-9BA3-70EE4D45B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436" y="291481"/>
            <a:ext cx="1219306" cy="1173582"/>
          </a:xfrm>
          <a:prstGeom prst="rect">
            <a:avLst/>
          </a:prstGeom>
        </p:spPr>
      </p:pic>
      <p:sp>
        <p:nvSpPr>
          <p:cNvPr id="3" name="Espace réservé du texte 2">
            <a:extLst>
              <a:ext uri="{FF2B5EF4-FFF2-40B4-BE49-F238E27FC236}">
                <a16:creationId xmlns:a16="http://schemas.microsoft.com/office/drawing/2014/main" id="{9F33EE25-CD9E-4C5F-99A7-6EA5EB7505BA}"/>
              </a:ext>
            </a:extLst>
          </p:cNvPr>
          <p:cNvSpPr>
            <a:spLocks noGrp="1"/>
          </p:cNvSpPr>
          <p:nvPr>
            <p:ph type="body" sz="quarter" idx="12" hasCustomPrompt="1"/>
          </p:nvPr>
        </p:nvSpPr>
        <p:spPr>
          <a:xfrm>
            <a:off x="1702178" y="176272"/>
            <a:ext cx="8784000" cy="684000"/>
          </a:xfrm>
        </p:spPr>
        <p:txBody>
          <a:bodyPr anchor="ctr">
            <a:noAutofit/>
          </a:bodyPr>
          <a:lstStyle>
            <a:lvl1pPr marL="0" indent="0" algn="ctr">
              <a:buNone/>
              <a:defRPr sz="3600" b="1">
                <a:ln>
                  <a:solidFill>
                    <a:schemeClr val="accent6">
                      <a:lumMod val="60000"/>
                      <a:lumOff val="40000"/>
                    </a:schemeClr>
                  </a:solidFill>
                </a:ln>
                <a:solidFill>
                  <a:schemeClr val="accent6">
                    <a:lumMod val="50000"/>
                  </a:schemeClr>
                </a:solidFill>
                <a:effectLst>
                  <a:outerShdw blurRad="50800" dist="38100" dir="5400000" algn="t" rotWithShape="0">
                    <a:prstClr val="black">
                      <a:alpha val="40000"/>
                    </a:prstClr>
                  </a:outerShdw>
                </a:effectLst>
              </a:defRPr>
            </a:lvl1pPr>
          </a:lstStyle>
          <a:p>
            <a:pPr lvl="0"/>
            <a:r>
              <a:rPr lang="fr-FR" dirty="0"/>
              <a:t>TITRE DE LA SÉQUENCE</a:t>
            </a:r>
          </a:p>
        </p:txBody>
      </p:sp>
      <p:sp>
        <p:nvSpPr>
          <p:cNvPr id="9" name="Espace réservé du texte 2">
            <a:extLst>
              <a:ext uri="{FF2B5EF4-FFF2-40B4-BE49-F238E27FC236}">
                <a16:creationId xmlns:a16="http://schemas.microsoft.com/office/drawing/2014/main" id="{CAAD07C1-8204-471D-8C35-9CCD3B011A7C}"/>
              </a:ext>
            </a:extLst>
          </p:cNvPr>
          <p:cNvSpPr>
            <a:spLocks noGrp="1"/>
          </p:cNvSpPr>
          <p:nvPr>
            <p:ph type="body" sz="quarter" idx="13" hasCustomPrompt="1"/>
          </p:nvPr>
        </p:nvSpPr>
        <p:spPr>
          <a:xfrm>
            <a:off x="1702178" y="889289"/>
            <a:ext cx="8784000" cy="684000"/>
          </a:xfrm>
        </p:spPr>
        <p:txBody>
          <a:bodyPr anchor="ctr">
            <a:noAutofit/>
          </a:bodyPr>
          <a:lstStyle>
            <a:lvl1pPr marL="0" indent="0" algn="ctr">
              <a:buNone/>
              <a:defRPr sz="3600" b="1">
                <a:ln>
                  <a:solidFill>
                    <a:schemeClr val="accent6">
                      <a:lumMod val="60000"/>
                      <a:lumOff val="40000"/>
                    </a:schemeClr>
                  </a:solidFill>
                </a:ln>
                <a:solidFill>
                  <a:schemeClr val="accent6">
                    <a:lumMod val="50000"/>
                  </a:schemeClr>
                </a:solidFill>
                <a:effectLst>
                  <a:outerShdw blurRad="50800" dist="38100" dir="5400000" algn="t" rotWithShape="0">
                    <a:prstClr val="black">
                      <a:alpha val="40000"/>
                    </a:prstClr>
                  </a:outerShdw>
                </a:effectLst>
              </a:defRPr>
            </a:lvl1pPr>
          </a:lstStyle>
          <a:p>
            <a:pPr lvl="0"/>
            <a:r>
              <a:rPr lang="fr-FR" dirty="0"/>
              <a:t>SOUS-TITRE</a:t>
            </a:r>
          </a:p>
        </p:txBody>
      </p:sp>
      <p:sp>
        <p:nvSpPr>
          <p:cNvPr id="5" name="Espace réservé du texte 4">
            <a:extLst>
              <a:ext uri="{FF2B5EF4-FFF2-40B4-BE49-F238E27FC236}">
                <a16:creationId xmlns:a16="http://schemas.microsoft.com/office/drawing/2014/main" id="{7E3EB9C0-031F-4FC8-85D2-8FDF20F69744}"/>
              </a:ext>
            </a:extLst>
          </p:cNvPr>
          <p:cNvSpPr>
            <a:spLocks noGrp="1"/>
          </p:cNvSpPr>
          <p:nvPr>
            <p:ph type="body" sz="quarter" idx="14" hasCustomPrompt="1"/>
          </p:nvPr>
        </p:nvSpPr>
        <p:spPr>
          <a:xfrm>
            <a:off x="10486178" y="187289"/>
            <a:ext cx="1546178" cy="1404000"/>
          </a:xfrm>
        </p:spPr>
        <p:txBody>
          <a:bodyPr anchor="ctr">
            <a:normAutofit/>
          </a:bodyPr>
          <a:lstStyle>
            <a:lvl1pPr marL="0" indent="0" algn="ctr">
              <a:buNone/>
              <a:defRPr sz="3600" b="1">
                <a:ln>
                  <a:solidFill>
                    <a:schemeClr val="accent6">
                      <a:lumMod val="60000"/>
                      <a:lumOff val="40000"/>
                    </a:schemeClr>
                  </a:solidFill>
                </a:ln>
                <a:solidFill>
                  <a:schemeClr val="accent6">
                    <a:lumMod val="50000"/>
                  </a:schemeClr>
                </a:solidFill>
                <a:effectLst>
                  <a:outerShdw blurRad="50800" dist="38100" dir="5400000" algn="t" rotWithShape="0">
                    <a:prstClr val="black">
                      <a:alpha val="40000"/>
                    </a:prstClr>
                  </a:outerShdw>
                </a:effectLst>
              </a:defRPr>
            </a:lvl1pPr>
          </a:lstStyle>
          <a:p>
            <a:pPr lvl="0"/>
            <a:r>
              <a:rPr lang="fr-FR" dirty="0"/>
              <a:t>BTS</a:t>
            </a:r>
          </a:p>
          <a:p>
            <a:pPr lvl="0"/>
            <a:r>
              <a:rPr lang="fr-FR" dirty="0"/>
              <a:t>TSMA</a:t>
            </a:r>
          </a:p>
        </p:txBody>
      </p:sp>
    </p:spTree>
    <p:extLst>
      <p:ext uri="{BB962C8B-B14F-4D97-AF65-F5344CB8AC3E}">
        <p14:creationId xmlns:p14="http://schemas.microsoft.com/office/powerpoint/2010/main" val="3102266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A6C54E-8ACD-4F13-AD71-22BCB0D9CE0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70EFB24-670E-43DB-908F-4757A6EA08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a:extLst>
              <a:ext uri="{FF2B5EF4-FFF2-40B4-BE49-F238E27FC236}">
                <a16:creationId xmlns:a16="http://schemas.microsoft.com/office/drawing/2014/main" id="{321F6F43-A912-4422-85EF-A5C73FF138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C0C7F95-ECF8-472F-ABC4-F29C6AED680A}"/>
              </a:ext>
            </a:extLst>
          </p:cNvPr>
          <p:cNvSpPr>
            <a:spLocks noGrp="1"/>
          </p:cNvSpPr>
          <p:nvPr>
            <p:ph type="dt" sz="half" idx="10"/>
          </p:nvPr>
        </p:nvSpPr>
        <p:spPr/>
        <p:txBody>
          <a:bodyPr/>
          <a:lstStyle/>
          <a:p>
            <a:fld id="{39007E1F-B867-4C39-B675-66705AC99EA3}" type="datetimeFigureOut">
              <a:rPr lang="fr-FR" smtClean="0"/>
              <a:t>02/09/2024</a:t>
            </a:fld>
            <a:endParaRPr lang="fr-FR"/>
          </a:p>
        </p:txBody>
      </p:sp>
      <p:sp>
        <p:nvSpPr>
          <p:cNvPr id="6" name="Espace réservé du pied de page 5">
            <a:extLst>
              <a:ext uri="{FF2B5EF4-FFF2-40B4-BE49-F238E27FC236}">
                <a16:creationId xmlns:a16="http://schemas.microsoft.com/office/drawing/2014/main" id="{783963F6-41CA-4FEB-ACCF-369B69FC148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50C3672-B7F2-4B76-8347-8DA6AD79B134}"/>
              </a:ext>
            </a:extLst>
          </p:cNvPr>
          <p:cNvSpPr>
            <a:spLocks noGrp="1"/>
          </p:cNvSpPr>
          <p:nvPr>
            <p:ph type="sldNum" sz="quarter" idx="12"/>
          </p:nvPr>
        </p:nvSpPr>
        <p:spPr/>
        <p:txBody>
          <a:bodyPr/>
          <a:lstStyle/>
          <a:p>
            <a:fld id="{ECB65BF4-C6B2-4AF5-B110-AB63CDA83C87}" type="slidenum">
              <a:rPr lang="fr-FR" smtClean="0"/>
              <a:t>‹N°›</a:t>
            </a:fld>
            <a:endParaRPr lang="fr-FR"/>
          </a:p>
        </p:txBody>
      </p:sp>
    </p:spTree>
    <p:extLst>
      <p:ext uri="{BB962C8B-B14F-4D97-AF65-F5344CB8AC3E}">
        <p14:creationId xmlns:p14="http://schemas.microsoft.com/office/powerpoint/2010/main" val="130722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2E03B6-C9FD-4AFC-9969-59C00019C3A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B565F1C-FF9D-4F06-95E2-5B2193A24F2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AD1A11C-10C5-42C7-BF84-5577CA9109AB}"/>
              </a:ext>
            </a:extLst>
          </p:cNvPr>
          <p:cNvSpPr>
            <a:spLocks noGrp="1"/>
          </p:cNvSpPr>
          <p:nvPr>
            <p:ph type="dt" sz="half" idx="10"/>
          </p:nvPr>
        </p:nvSpPr>
        <p:spPr/>
        <p:txBody>
          <a:bodyPr/>
          <a:lstStyle/>
          <a:p>
            <a:fld id="{39007E1F-B867-4C39-B675-66705AC99EA3}" type="datetimeFigureOut">
              <a:rPr lang="fr-FR" smtClean="0"/>
              <a:t>02/09/2024</a:t>
            </a:fld>
            <a:endParaRPr lang="fr-FR"/>
          </a:p>
        </p:txBody>
      </p:sp>
      <p:sp>
        <p:nvSpPr>
          <p:cNvPr id="5" name="Espace réservé du pied de page 4">
            <a:extLst>
              <a:ext uri="{FF2B5EF4-FFF2-40B4-BE49-F238E27FC236}">
                <a16:creationId xmlns:a16="http://schemas.microsoft.com/office/drawing/2014/main" id="{A243C8D8-B9ED-489C-85FB-2B3F2638D83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A6FD283-DE60-4537-A930-2D3DF5906711}"/>
              </a:ext>
            </a:extLst>
          </p:cNvPr>
          <p:cNvSpPr>
            <a:spLocks noGrp="1"/>
          </p:cNvSpPr>
          <p:nvPr>
            <p:ph type="sldNum" sz="quarter" idx="12"/>
          </p:nvPr>
        </p:nvSpPr>
        <p:spPr/>
        <p:txBody>
          <a:bodyPr/>
          <a:lstStyle/>
          <a:p>
            <a:fld id="{ECB65BF4-C6B2-4AF5-B110-AB63CDA83C87}" type="slidenum">
              <a:rPr lang="fr-FR" smtClean="0"/>
              <a:t>‹N°›</a:t>
            </a:fld>
            <a:endParaRPr lang="fr-FR"/>
          </a:p>
        </p:txBody>
      </p:sp>
    </p:spTree>
    <p:extLst>
      <p:ext uri="{BB962C8B-B14F-4D97-AF65-F5344CB8AC3E}">
        <p14:creationId xmlns:p14="http://schemas.microsoft.com/office/powerpoint/2010/main" val="966689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062B911-F4A2-4AD3-811D-F09E31E4BE0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109091F-280C-4B12-86A6-791144E1F5F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593D9B9-F659-48BE-9EFE-BA4CC4F86D49}"/>
              </a:ext>
            </a:extLst>
          </p:cNvPr>
          <p:cNvSpPr>
            <a:spLocks noGrp="1"/>
          </p:cNvSpPr>
          <p:nvPr>
            <p:ph type="dt" sz="half" idx="10"/>
          </p:nvPr>
        </p:nvSpPr>
        <p:spPr/>
        <p:txBody>
          <a:bodyPr/>
          <a:lstStyle/>
          <a:p>
            <a:fld id="{39007E1F-B867-4C39-B675-66705AC99EA3}" type="datetimeFigureOut">
              <a:rPr lang="fr-FR" smtClean="0"/>
              <a:t>02/09/2024</a:t>
            </a:fld>
            <a:endParaRPr lang="fr-FR"/>
          </a:p>
        </p:txBody>
      </p:sp>
      <p:sp>
        <p:nvSpPr>
          <p:cNvPr id="5" name="Espace réservé du pied de page 4">
            <a:extLst>
              <a:ext uri="{FF2B5EF4-FFF2-40B4-BE49-F238E27FC236}">
                <a16:creationId xmlns:a16="http://schemas.microsoft.com/office/drawing/2014/main" id="{F70BD17E-0E98-419B-B3C9-EFDFF08D6F9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32278AD-D4F8-4A25-B559-8F9F913D77F2}"/>
              </a:ext>
            </a:extLst>
          </p:cNvPr>
          <p:cNvSpPr>
            <a:spLocks noGrp="1"/>
          </p:cNvSpPr>
          <p:nvPr>
            <p:ph type="sldNum" sz="quarter" idx="12"/>
          </p:nvPr>
        </p:nvSpPr>
        <p:spPr/>
        <p:txBody>
          <a:bodyPr/>
          <a:lstStyle/>
          <a:p>
            <a:fld id="{ECB65BF4-C6B2-4AF5-B110-AB63CDA83C87}" type="slidenum">
              <a:rPr lang="fr-FR" smtClean="0"/>
              <a:t>‹N°›</a:t>
            </a:fld>
            <a:endParaRPr lang="fr-FR"/>
          </a:p>
        </p:txBody>
      </p:sp>
    </p:spTree>
    <p:extLst>
      <p:ext uri="{BB962C8B-B14F-4D97-AF65-F5344CB8AC3E}">
        <p14:creationId xmlns:p14="http://schemas.microsoft.com/office/powerpoint/2010/main" val="359807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3BEF9C-929D-44B9-A19E-2FD9F559D6A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FR" dirty="0"/>
          </a:p>
        </p:txBody>
      </p:sp>
      <p:sp>
        <p:nvSpPr>
          <p:cNvPr id="3" name="Sous-titre 2">
            <a:extLst>
              <a:ext uri="{FF2B5EF4-FFF2-40B4-BE49-F238E27FC236}">
                <a16:creationId xmlns:a16="http://schemas.microsoft.com/office/drawing/2014/main" id="{617684FB-1060-436A-9D46-63168BD921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B0BC7A1-0C52-42E2-AC94-E4E10588D144}"/>
              </a:ext>
            </a:extLst>
          </p:cNvPr>
          <p:cNvSpPr>
            <a:spLocks noGrp="1"/>
          </p:cNvSpPr>
          <p:nvPr>
            <p:ph type="dt" sz="half" idx="10"/>
          </p:nvPr>
        </p:nvSpPr>
        <p:spPr/>
        <p:txBody>
          <a:bodyPr/>
          <a:lstStyle/>
          <a:p>
            <a:fld id="{39007E1F-B867-4C39-B675-66705AC99EA3}" type="datetimeFigureOut">
              <a:rPr lang="fr-FR" smtClean="0"/>
              <a:t>02/09/2024</a:t>
            </a:fld>
            <a:endParaRPr lang="fr-FR"/>
          </a:p>
        </p:txBody>
      </p:sp>
      <p:sp>
        <p:nvSpPr>
          <p:cNvPr id="5" name="Espace réservé du pied de page 4">
            <a:extLst>
              <a:ext uri="{FF2B5EF4-FFF2-40B4-BE49-F238E27FC236}">
                <a16:creationId xmlns:a16="http://schemas.microsoft.com/office/drawing/2014/main" id="{8221BF6E-2FCB-485E-B7FD-37329EDE07F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F67B03D-16E4-44F8-8A12-2EB26D73E6E3}"/>
              </a:ext>
            </a:extLst>
          </p:cNvPr>
          <p:cNvSpPr>
            <a:spLocks noGrp="1"/>
          </p:cNvSpPr>
          <p:nvPr>
            <p:ph type="sldNum" sz="quarter" idx="12"/>
          </p:nvPr>
        </p:nvSpPr>
        <p:spPr/>
        <p:txBody>
          <a:bodyPr/>
          <a:lstStyle/>
          <a:p>
            <a:fld id="{ECB65BF4-C6B2-4AF5-B110-AB63CDA83C87}" type="slidenum">
              <a:rPr lang="fr-FR" smtClean="0"/>
              <a:t>‹N°›</a:t>
            </a:fld>
            <a:endParaRPr lang="fr-FR"/>
          </a:p>
        </p:txBody>
      </p:sp>
    </p:spTree>
    <p:extLst>
      <p:ext uri="{BB962C8B-B14F-4D97-AF65-F5344CB8AC3E}">
        <p14:creationId xmlns:p14="http://schemas.microsoft.com/office/powerpoint/2010/main" val="908538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3A2CB3-B7C5-4E01-B5D1-2A080B3049D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C2CC802-12BB-4031-844C-78C89E4F4A9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2D19309-3793-488A-BD55-50770EAAD265}"/>
              </a:ext>
            </a:extLst>
          </p:cNvPr>
          <p:cNvSpPr>
            <a:spLocks noGrp="1"/>
          </p:cNvSpPr>
          <p:nvPr>
            <p:ph type="dt" sz="half" idx="10"/>
          </p:nvPr>
        </p:nvSpPr>
        <p:spPr/>
        <p:txBody>
          <a:bodyPr/>
          <a:lstStyle/>
          <a:p>
            <a:fld id="{39007E1F-B867-4C39-B675-66705AC99EA3}" type="datetimeFigureOut">
              <a:rPr lang="fr-FR" smtClean="0"/>
              <a:t>02/09/2024</a:t>
            </a:fld>
            <a:endParaRPr lang="fr-FR"/>
          </a:p>
        </p:txBody>
      </p:sp>
      <p:sp>
        <p:nvSpPr>
          <p:cNvPr id="5" name="Espace réservé du pied de page 4">
            <a:extLst>
              <a:ext uri="{FF2B5EF4-FFF2-40B4-BE49-F238E27FC236}">
                <a16:creationId xmlns:a16="http://schemas.microsoft.com/office/drawing/2014/main" id="{8B53805E-A6B7-4156-B6F3-9832AED4054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37562D3-671B-4777-B175-FEA9FCA3D358}"/>
              </a:ext>
            </a:extLst>
          </p:cNvPr>
          <p:cNvSpPr>
            <a:spLocks noGrp="1"/>
          </p:cNvSpPr>
          <p:nvPr>
            <p:ph type="sldNum" sz="quarter" idx="12"/>
          </p:nvPr>
        </p:nvSpPr>
        <p:spPr/>
        <p:txBody>
          <a:bodyPr/>
          <a:lstStyle/>
          <a:p>
            <a:fld id="{ECB65BF4-C6B2-4AF5-B110-AB63CDA83C87}" type="slidenum">
              <a:rPr lang="fr-FR" smtClean="0"/>
              <a:t>‹N°›</a:t>
            </a:fld>
            <a:endParaRPr lang="fr-FR"/>
          </a:p>
        </p:txBody>
      </p:sp>
    </p:spTree>
    <p:extLst>
      <p:ext uri="{BB962C8B-B14F-4D97-AF65-F5344CB8AC3E}">
        <p14:creationId xmlns:p14="http://schemas.microsoft.com/office/powerpoint/2010/main" val="583142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080568-2A75-448A-9A4C-556F9421EA0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C4945EE-E231-4A0A-9282-EDCBFB514E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4550FEE-35C3-430B-9382-EA8A6265D222}"/>
              </a:ext>
            </a:extLst>
          </p:cNvPr>
          <p:cNvSpPr>
            <a:spLocks noGrp="1"/>
          </p:cNvSpPr>
          <p:nvPr>
            <p:ph type="dt" sz="half" idx="10"/>
          </p:nvPr>
        </p:nvSpPr>
        <p:spPr/>
        <p:txBody>
          <a:bodyPr/>
          <a:lstStyle/>
          <a:p>
            <a:fld id="{39007E1F-B867-4C39-B675-66705AC99EA3}" type="datetimeFigureOut">
              <a:rPr lang="fr-FR" smtClean="0"/>
              <a:t>02/09/2024</a:t>
            </a:fld>
            <a:endParaRPr lang="fr-FR"/>
          </a:p>
        </p:txBody>
      </p:sp>
      <p:sp>
        <p:nvSpPr>
          <p:cNvPr id="5" name="Espace réservé du pied de page 4">
            <a:extLst>
              <a:ext uri="{FF2B5EF4-FFF2-40B4-BE49-F238E27FC236}">
                <a16:creationId xmlns:a16="http://schemas.microsoft.com/office/drawing/2014/main" id="{6D6B230A-834A-478A-984B-38E4B6C8C35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57A9112-81E1-4A7A-B755-3D1856F605E8}"/>
              </a:ext>
            </a:extLst>
          </p:cNvPr>
          <p:cNvSpPr>
            <a:spLocks noGrp="1"/>
          </p:cNvSpPr>
          <p:nvPr>
            <p:ph type="sldNum" sz="quarter" idx="12"/>
          </p:nvPr>
        </p:nvSpPr>
        <p:spPr/>
        <p:txBody>
          <a:bodyPr/>
          <a:lstStyle/>
          <a:p>
            <a:fld id="{ECB65BF4-C6B2-4AF5-B110-AB63CDA83C87}" type="slidenum">
              <a:rPr lang="fr-FR" smtClean="0"/>
              <a:t>‹N°›</a:t>
            </a:fld>
            <a:endParaRPr lang="fr-FR"/>
          </a:p>
        </p:txBody>
      </p:sp>
    </p:spTree>
    <p:extLst>
      <p:ext uri="{BB962C8B-B14F-4D97-AF65-F5344CB8AC3E}">
        <p14:creationId xmlns:p14="http://schemas.microsoft.com/office/powerpoint/2010/main" val="3348844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F2AC30-42A5-4049-B697-6B4FB271FF1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5218073-D9E4-4579-8CD5-60C03A86A26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FD3C65F-0BFB-459D-A269-90729D3300A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8D7D160-1F2E-4EA1-AFA7-E9FCF0593C08}"/>
              </a:ext>
            </a:extLst>
          </p:cNvPr>
          <p:cNvSpPr>
            <a:spLocks noGrp="1"/>
          </p:cNvSpPr>
          <p:nvPr>
            <p:ph type="dt" sz="half" idx="10"/>
          </p:nvPr>
        </p:nvSpPr>
        <p:spPr/>
        <p:txBody>
          <a:bodyPr/>
          <a:lstStyle/>
          <a:p>
            <a:fld id="{39007E1F-B867-4C39-B675-66705AC99EA3}" type="datetimeFigureOut">
              <a:rPr lang="fr-FR" smtClean="0"/>
              <a:t>02/09/2024</a:t>
            </a:fld>
            <a:endParaRPr lang="fr-FR"/>
          </a:p>
        </p:txBody>
      </p:sp>
      <p:sp>
        <p:nvSpPr>
          <p:cNvPr id="6" name="Espace réservé du pied de page 5">
            <a:extLst>
              <a:ext uri="{FF2B5EF4-FFF2-40B4-BE49-F238E27FC236}">
                <a16:creationId xmlns:a16="http://schemas.microsoft.com/office/drawing/2014/main" id="{A6681237-904A-47D9-B09E-B71316CBA14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41A3C55-60BD-488D-BD9E-A7EB6275ADA5}"/>
              </a:ext>
            </a:extLst>
          </p:cNvPr>
          <p:cNvSpPr>
            <a:spLocks noGrp="1"/>
          </p:cNvSpPr>
          <p:nvPr>
            <p:ph type="sldNum" sz="quarter" idx="12"/>
          </p:nvPr>
        </p:nvSpPr>
        <p:spPr/>
        <p:txBody>
          <a:bodyPr/>
          <a:lstStyle/>
          <a:p>
            <a:fld id="{ECB65BF4-C6B2-4AF5-B110-AB63CDA83C87}" type="slidenum">
              <a:rPr lang="fr-FR" smtClean="0"/>
              <a:t>‹N°›</a:t>
            </a:fld>
            <a:endParaRPr lang="fr-FR"/>
          </a:p>
        </p:txBody>
      </p:sp>
    </p:spTree>
    <p:extLst>
      <p:ext uri="{BB962C8B-B14F-4D97-AF65-F5344CB8AC3E}">
        <p14:creationId xmlns:p14="http://schemas.microsoft.com/office/powerpoint/2010/main" val="1242409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79B181-3A97-4891-9E51-2F2959E2F76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C13DE6E-7819-4023-99FF-DD447DEE99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9A5BCE9-3FD3-4D5A-B3AF-78468065412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26366F5-5ED0-49EA-82A2-118317D3F4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DCE58BB-758A-4537-BAA4-43DC26C1DBD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6CD6C7B-6998-4C44-8BD3-866DFB1FC552}"/>
              </a:ext>
            </a:extLst>
          </p:cNvPr>
          <p:cNvSpPr>
            <a:spLocks noGrp="1"/>
          </p:cNvSpPr>
          <p:nvPr>
            <p:ph type="dt" sz="half" idx="10"/>
          </p:nvPr>
        </p:nvSpPr>
        <p:spPr/>
        <p:txBody>
          <a:bodyPr/>
          <a:lstStyle/>
          <a:p>
            <a:fld id="{39007E1F-B867-4C39-B675-66705AC99EA3}" type="datetimeFigureOut">
              <a:rPr lang="fr-FR" smtClean="0"/>
              <a:t>02/09/2024</a:t>
            </a:fld>
            <a:endParaRPr lang="fr-FR"/>
          </a:p>
        </p:txBody>
      </p:sp>
      <p:sp>
        <p:nvSpPr>
          <p:cNvPr id="8" name="Espace réservé du pied de page 7">
            <a:extLst>
              <a:ext uri="{FF2B5EF4-FFF2-40B4-BE49-F238E27FC236}">
                <a16:creationId xmlns:a16="http://schemas.microsoft.com/office/drawing/2014/main" id="{24E0D404-67D6-40E8-B7E4-B0DCCE3F5D8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169287C-A61B-4C86-B221-13F3FFC215B2}"/>
              </a:ext>
            </a:extLst>
          </p:cNvPr>
          <p:cNvSpPr>
            <a:spLocks noGrp="1"/>
          </p:cNvSpPr>
          <p:nvPr>
            <p:ph type="sldNum" sz="quarter" idx="12"/>
          </p:nvPr>
        </p:nvSpPr>
        <p:spPr/>
        <p:txBody>
          <a:bodyPr/>
          <a:lstStyle/>
          <a:p>
            <a:fld id="{ECB65BF4-C6B2-4AF5-B110-AB63CDA83C87}" type="slidenum">
              <a:rPr lang="fr-FR" smtClean="0"/>
              <a:t>‹N°›</a:t>
            </a:fld>
            <a:endParaRPr lang="fr-FR"/>
          </a:p>
        </p:txBody>
      </p:sp>
    </p:spTree>
    <p:extLst>
      <p:ext uri="{BB962C8B-B14F-4D97-AF65-F5344CB8AC3E}">
        <p14:creationId xmlns:p14="http://schemas.microsoft.com/office/powerpoint/2010/main" val="1056813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702AC2-D737-413C-A748-861F946CF482}"/>
              </a:ext>
            </a:extLst>
          </p:cNvPr>
          <p:cNvSpPr>
            <a:spLocks noGrp="1"/>
          </p:cNvSpPr>
          <p:nvPr>
            <p:ph type="title"/>
          </p:nvPr>
        </p:nvSpPr>
        <p:spPr>
          <a:xfrm>
            <a:off x="0" y="0"/>
            <a:ext cx="12192000" cy="826265"/>
          </a:xfrm>
        </p:spPr>
        <p:txBody>
          <a:bodyPr>
            <a:normAutofit/>
          </a:bodyPr>
          <a:lstStyle>
            <a:lvl1pPr>
              <a:defRPr sz="2800" b="1"/>
            </a:lvl1pPr>
          </a:lstStyle>
          <a:p>
            <a:r>
              <a:rPr lang="fr-FR"/>
              <a:t>Modifiez le style du titre</a:t>
            </a:r>
            <a:endParaRPr lang="fr-FR" dirty="0"/>
          </a:p>
        </p:txBody>
      </p:sp>
      <p:sp>
        <p:nvSpPr>
          <p:cNvPr id="3" name="Espace réservé de la date 2">
            <a:extLst>
              <a:ext uri="{FF2B5EF4-FFF2-40B4-BE49-F238E27FC236}">
                <a16:creationId xmlns:a16="http://schemas.microsoft.com/office/drawing/2014/main" id="{C044C1F2-907F-4F0D-8BDF-BDBA5ACB1C50}"/>
              </a:ext>
            </a:extLst>
          </p:cNvPr>
          <p:cNvSpPr>
            <a:spLocks noGrp="1"/>
          </p:cNvSpPr>
          <p:nvPr>
            <p:ph type="dt" sz="half" idx="10"/>
          </p:nvPr>
        </p:nvSpPr>
        <p:spPr/>
        <p:txBody>
          <a:bodyPr/>
          <a:lstStyle/>
          <a:p>
            <a:fld id="{39007E1F-B867-4C39-B675-66705AC99EA3}" type="datetimeFigureOut">
              <a:rPr lang="fr-FR" smtClean="0"/>
              <a:t>02/09/2024</a:t>
            </a:fld>
            <a:endParaRPr lang="fr-FR"/>
          </a:p>
        </p:txBody>
      </p:sp>
      <p:sp>
        <p:nvSpPr>
          <p:cNvPr id="4" name="Espace réservé du pied de page 3">
            <a:extLst>
              <a:ext uri="{FF2B5EF4-FFF2-40B4-BE49-F238E27FC236}">
                <a16:creationId xmlns:a16="http://schemas.microsoft.com/office/drawing/2014/main" id="{EA24E472-27F2-4492-8DBB-084B5C6817A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7017442-991F-4779-8482-E449E5908938}"/>
              </a:ext>
            </a:extLst>
          </p:cNvPr>
          <p:cNvSpPr>
            <a:spLocks noGrp="1"/>
          </p:cNvSpPr>
          <p:nvPr>
            <p:ph type="sldNum" sz="quarter" idx="12"/>
          </p:nvPr>
        </p:nvSpPr>
        <p:spPr/>
        <p:txBody>
          <a:bodyPr/>
          <a:lstStyle/>
          <a:p>
            <a:fld id="{ECB65BF4-C6B2-4AF5-B110-AB63CDA83C87}" type="slidenum">
              <a:rPr lang="fr-FR" smtClean="0"/>
              <a:t>‹N°›</a:t>
            </a:fld>
            <a:endParaRPr lang="fr-FR"/>
          </a:p>
        </p:txBody>
      </p:sp>
    </p:spTree>
    <p:extLst>
      <p:ext uri="{BB962C8B-B14F-4D97-AF65-F5344CB8AC3E}">
        <p14:creationId xmlns:p14="http://schemas.microsoft.com/office/powerpoint/2010/main" val="4087890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A94462D-F665-45C1-85DC-36B9EB91ECCE}"/>
              </a:ext>
            </a:extLst>
          </p:cNvPr>
          <p:cNvSpPr>
            <a:spLocks noGrp="1"/>
          </p:cNvSpPr>
          <p:nvPr>
            <p:ph type="dt" sz="half" idx="10"/>
          </p:nvPr>
        </p:nvSpPr>
        <p:spPr/>
        <p:txBody>
          <a:bodyPr/>
          <a:lstStyle/>
          <a:p>
            <a:fld id="{39007E1F-B867-4C39-B675-66705AC99EA3}" type="datetimeFigureOut">
              <a:rPr lang="fr-FR" smtClean="0"/>
              <a:t>02/09/2024</a:t>
            </a:fld>
            <a:endParaRPr lang="fr-FR"/>
          </a:p>
        </p:txBody>
      </p:sp>
      <p:sp>
        <p:nvSpPr>
          <p:cNvPr id="3" name="Espace réservé du pied de page 2">
            <a:extLst>
              <a:ext uri="{FF2B5EF4-FFF2-40B4-BE49-F238E27FC236}">
                <a16:creationId xmlns:a16="http://schemas.microsoft.com/office/drawing/2014/main" id="{BBE397F8-0AE3-4C8E-95BA-632DDAF7E2F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2A4EF86-F158-4B3C-BE68-1BFAA30C9BF9}"/>
              </a:ext>
            </a:extLst>
          </p:cNvPr>
          <p:cNvSpPr>
            <a:spLocks noGrp="1"/>
          </p:cNvSpPr>
          <p:nvPr>
            <p:ph type="sldNum" sz="quarter" idx="12"/>
          </p:nvPr>
        </p:nvSpPr>
        <p:spPr/>
        <p:txBody>
          <a:bodyPr/>
          <a:lstStyle/>
          <a:p>
            <a:fld id="{ECB65BF4-C6B2-4AF5-B110-AB63CDA83C87}" type="slidenum">
              <a:rPr lang="fr-FR" smtClean="0"/>
              <a:t>‹N°›</a:t>
            </a:fld>
            <a:endParaRPr lang="fr-FR"/>
          </a:p>
        </p:txBody>
      </p:sp>
    </p:spTree>
    <p:extLst>
      <p:ext uri="{BB962C8B-B14F-4D97-AF65-F5344CB8AC3E}">
        <p14:creationId xmlns:p14="http://schemas.microsoft.com/office/powerpoint/2010/main" val="1115091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B72DCE-3879-4563-A97F-FC70049E7CB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F83122A-ED9A-431B-99E8-99800F0857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483D706-208A-46C9-9B34-5A3FD4CED3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372A8B1-0B1D-4A97-BC50-A0B5BED1A919}"/>
              </a:ext>
            </a:extLst>
          </p:cNvPr>
          <p:cNvSpPr>
            <a:spLocks noGrp="1"/>
          </p:cNvSpPr>
          <p:nvPr>
            <p:ph type="dt" sz="half" idx="10"/>
          </p:nvPr>
        </p:nvSpPr>
        <p:spPr/>
        <p:txBody>
          <a:bodyPr/>
          <a:lstStyle/>
          <a:p>
            <a:fld id="{39007E1F-B867-4C39-B675-66705AC99EA3}" type="datetimeFigureOut">
              <a:rPr lang="fr-FR" smtClean="0"/>
              <a:t>02/09/2024</a:t>
            </a:fld>
            <a:endParaRPr lang="fr-FR"/>
          </a:p>
        </p:txBody>
      </p:sp>
      <p:sp>
        <p:nvSpPr>
          <p:cNvPr id="6" name="Espace réservé du pied de page 5">
            <a:extLst>
              <a:ext uri="{FF2B5EF4-FFF2-40B4-BE49-F238E27FC236}">
                <a16:creationId xmlns:a16="http://schemas.microsoft.com/office/drawing/2014/main" id="{DA578BA5-B413-47A4-906A-3D7CA917A7C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65005B7-BA3E-430A-833E-A0B92ADA6650}"/>
              </a:ext>
            </a:extLst>
          </p:cNvPr>
          <p:cNvSpPr>
            <a:spLocks noGrp="1"/>
          </p:cNvSpPr>
          <p:nvPr>
            <p:ph type="sldNum" sz="quarter" idx="12"/>
          </p:nvPr>
        </p:nvSpPr>
        <p:spPr/>
        <p:txBody>
          <a:bodyPr/>
          <a:lstStyle/>
          <a:p>
            <a:fld id="{ECB65BF4-C6B2-4AF5-B110-AB63CDA83C87}" type="slidenum">
              <a:rPr lang="fr-FR" smtClean="0"/>
              <a:t>‹N°›</a:t>
            </a:fld>
            <a:endParaRPr lang="fr-FR"/>
          </a:p>
        </p:txBody>
      </p:sp>
    </p:spTree>
    <p:extLst>
      <p:ext uri="{BB962C8B-B14F-4D97-AF65-F5344CB8AC3E}">
        <p14:creationId xmlns:p14="http://schemas.microsoft.com/office/powerpoint/2010/main" val="2301847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7600"/>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83B2781-AEB6-4C72-BEFD-CCEAA85EA4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FB970CE-8CDF-4E9E-8B49-AADFFC7A13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CACB16E-05A9-4CA3-A958-94E0CE9E0B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007E1F-B867-4C39-B675-66705AC99EA3}" type="datetimeFigureOut">
              <a:rPr lang="fr-FR" smtClean="0"/>
              <a:t>02/09/2024</a:t>
            </a:fld>
            <a:endParaRPr lang="fr-FR"/>
          </a:p>
        </p:txBody>
      </p:sp>
      <p:sp>
        <p:nvSpPr>
          <p:cNvPr id="5" name="Espace réservé du pied de page 4">
            <a:extLst>
              <a:ext uri="{FF2B5EF4-FFF2-40B4-BE49-F238E27FC236}">
                <a16:creationId xmlns:a16="http://schemas.microsoft.com/office/drawing/2014/main" id="{0AAAAE49-BC65-411B-A280-4C37977001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A397EEE-3D45-4B80-AED9-267AB7CCD4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B65BF4-C6B2-4AF5-B110-AB63CDA83C87}" type="slidenum">
              <a:rPr lang="fr-FR" smtClean="0"/>
              <a:t>‹N°›</a:t>
            </a:fld>
            <a:endParaRPr lang="fr-FR"/>
          </a:p>
        </p:txBody>
      </p:sp>
    </p:spTree>
    <p:extLst>
      <p:ext uri="{BB962C8B-B14F-4D97-AF65-F5344CB8AC3E}">
        <p14:creationId xmlns:p14="http://schemas.microsoft.com/office/powerpoint/2010/main" val="378922746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ladigitale.dev/digiview/#/v/66d5aeef7248e" TargetMode="External"/><Relationship Id="rId2" Type="http://schemas.openxmlformats.org/officeDocument/2006/relationships/image" Target="../media/image8.png"/><Relationship Id="rId1" Type="http://schemas.openxmlformats.org/officeDocument/2006/relationships/slideLayout" Target="../slideLayouts/slideLayout8.xml"/><Relationship Id="rId5" Type="http://schemas.openxmlformats.org/officeDocument/2006/relationships/image" Target="../media/image10.sv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https://www.youtube.com/embed/B-fSrr8XWy4?feature=oembed"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8F587EB-7DBA-46F6-8321-023ABF1C6019}"/>
              </a:ext>
            </a:extLst>
          </p:cNvPr>
          <p:cNvSpPr>
            <a:spLocks noGrp="1"/>
          </p:cNvSpPr>
          <p:nvPr>
            <p:ph type="body" sz="quarter" idx="12"/>
          </p:nvPr>
        </p:nvSpPr>
        <p:spPr/>
        <p:txBody>
          <a:bodyPr/>
          <a:lstStyle/>
          <a:p>
            <a:r>
              <a:rPr lang="fr-FR" dirty="0"/>
              <a:t>AGRONOMIE</a:t>
            </a:r>
          </a:p>
        </p:txBody>
      </p:sp>
      <p:sp>
        <p:nvSpPr>
          <p:cNvPr id="3" name="Espace réservé du texte 2">
            <a:extLst>
              <a:ext uri="{FF2B5EF4-FFF2-40B4-BE49-F238E27FC236}">
                <a16:creationId xmlns:a16="http://schemas.microsoft.com/office/drawing/2014/main" id="{298F67AB-BA68-414A-BD87-495D402DE6F7}"/>
              </a:ext>
            </a:extLst>
          </p:cNvPr>
          <p:cNvSpPr>
            <a:spLocks noGrp="1"/>
          </p:cNvSpPr>
          <p:nvPr>
            <p:ph type="body" sz="quarter" idx="13"/>
          </p:nvPr>
        </p:nvSpPr>
        <p:spPr/>
        <p:txBody>
          <a:bodyPr/>
          <a:lstStyle/>
          <a:p>
            <a:r>
              <a:rPr lang="fr-FR" dirty="0"/>
              <a:t>LE SOL</a:t>
            </a:r>
          </a:p>
        </p:txBody>
      </p:sp>
      <p:sp>
        <p:nvSpPr>
          <p:cNvPr id="4" name="Espace réservé du texte 3">
            <a:extLst>
              <a:ext uri="{FF2B5EF4-FFF2-40B4-BE49-F238E27FC236}">
                <a16:creationId xmlns:a16="http://schemas.microsoft.com/office/drawing/2014/main" id="{84DC022F-08AA-4B1F-A186-8E79485CED10}"/>
              </a:ext>
            </a:extLst>
          </p:cNvPr>
          <p:cNvSpPr>
            <a:spLocks noGrp="1"/>
          </p:cNvSpPr>
          <p:nvPr>
            <p:ph type="body" sz="quarter" idx="14"/>
          </p:nvPr>
        </p:nvSpPr>
        <p:spPr/>
        <p:txBody>
          <a:bodyPr/>
          <a:lstStyle/>
          <a:p>
            <a:r>
              <a:rPr lang="fr-FR" dirty="0"/>
              <a:t>BTS</a:t>
            </a:r>
          </a:p>
        </p:txBody>
      </p:sp>
      <p:sp>
        <p:nvSpPr>
          <p:cNvPr id="6" name="ZoneTexte 5">
            <a:extLst>
              <a:ext uri="{FF2B5EF4-FFF2-40B4-BE49-F238E27FC236}">
                <a16:creationId xmlns:a16="http://schemas.microsoft.com/office/drawing/2014/main" id="{E6D13CBE-00C5-4402-802E-EAF926E380E5}"/>
              </a:ext>
            </a:extLst>
          </p:cNvPr>
          <p:cNvSpPr txBox="1"/>
          <p:nvPr/>
        </p:nvSpPr>
        <p:spPr>
          <a:xfrm>
            <a:off x="155864" y="1789607"/>
            <a:ext cx="2853343" cy="369332"/>
          </a:xfrm>
          <a:prstGeom prst="rect">
            <a:avLst/>
          </a:prstGeom>
          <a:noFill/>
        </p:spPr>
        <p:txBody>
          <a:bodyPr wrap="square">
            <a:spAutoFit/>
          </a:bodyPr>
          <a:lstStyle/>
          <a:p>
            <a:pPr marL="342900" lvl="0" indent="-342900" algn="just">
              <a:spcBef>
                <a:spcPts val="600"/>
              </a:spcBef>
              <a:spcAft>
                <a:spcPts val="600"/>
              </a:spcAft>
              <a:buFont typeface="Wingdings" panose="05000000000000000000" pitchFamily="2" charset="2"/>
              <a:buChar char="ð"/>
            </a:pPr>
            <a:r>
              <a:rPr lang="fr-FR" sz="1800" b="1" kern="50" dirty="0">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rPr>
              <a:t>AGRONOMIE :</a:t>
            </a:r>
          </a:p>
        </p:txBody>
      </p:sp>
      <p:sp>
        <p:nvSpPr>
          <p:cNvPr id="8" name="ZoneTexte 7">
            <a:extLst>
              <a:ext uri="{FF2B5EF4-FFF2-40B4-BE49-F238E27FC236}">
                <a16:creationId xmlns:a16="http://schemas.microsoft.com/office/drawing/2014/main" id="{52A41DFE-B3CD-4C43-B1EA-4B9D26D4E189}"/>
              </a:ext>
            </a:extLst>
          </p:cNvPr>
          <p:cNvSpPr txBox="1"/>
          <p:nvPr/>
        </p:nvSpPr>
        <p:spPr>
          <a:xfrm>
            <a:off x="255617" y="2158939"/>
            <a:ext cx="11689772" cy="923330"/>
          </a:xfrm>
          <a:prstGeom prst="rect">
            <a:avLst/>
          </a:prstGeom>
          <a:noFill/>
        </p:spPr>
        <p:txBody>
          <a:bodyPr wrap="square">
            <a:spAutoFit/>
          </a:bodyPr>
          <a:lstStyle/>
          <a:p>
            <a:pPr algn="just"/>
            <a:r>
              <a:rPr lang="fr-FR" dirty="0"/>
              <a:t>Au sens strict du terme, agronomie signifie la « règle des champs ». L’agronomie est une science dont l’objet est l’étude des relations entre les plantes, le climat, le sol, et l’environnement dans lesquels elles se développent.</a:t>
            </a:r>
          </a:p>
        </p:txBody>
      </p:sp>
      <p:sp>
        <p:nvSpPr>
          <p:cNvPr id="11" name="ZoneTexte 10">
            <a:extLst>
              <a:ext uri="{FF2B5EF4-FFF2-40B4-BE49-F238E27FC236}">
                <a16:creationId xmlns:a16="http://schemas.microsoft.com/office/drawing/2014/main" id="{BE889452-8C9B-45A4-A536-FF5BA4E4712F}"/>
              </a:ext>
            </a:extLst>
          </p:cNvPr>
          <p:cNvSpPr txBox="1"/>
          <p:nvPr/>
        </p:nvSpPr>
        <p:spPr>
          <a:xfrm>
            <a:off x="155864" y="3082269"/>
            <a:ext cx="2180012" cy="369332"/>
          </a:xfrm>
          <a:prstGeom prst="rect">
            <a:avLst/>
          </a:prstGeom>
          <a:noFill/>
        </p:spPr>
        <p:txBody>
          <a:bodyPr wrap="square">
            <a:spAutoFit/>
          </a:bodyPr>
          <a:lstStyle/>
          <a:p>
            <a:pPr marL="342900" lvl="0" indent="-342900" algn="just">
              <a:spcBef>
                <a:spcPts val="600"/>
              </a:spcBef>
              <a:spcAft>
                <a:spcPts val="600"/>
              </a:spcAft>
              <a:buFont typeface="Wingdings" panose="05000000000000000000" pitchFamily="2" charset="2"/>
              <a:buChar char="ð"/>
            </a:pPr>
            <a:r>
              <a:rPr lang="fr-FR" sz="1800" b="1" kern="50" dirty="0">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rPr>
              <a:t>BIOCÉNOSE :</a:t>
            </a:r>
          </a:p>
        </p:txBody>
      </p:sp>
      <p:sp>
        <p:nvSpPr>
          <p:cNvPr id="13" name="ZoneTexte 12">
            <a:extLst>
              <a:ext uri="{FF2B5EF4-FFF2-40B4-BE49-F238E27FC236}">
                <a16:creationId xmlns:a16="http://schemas.microsoft.com/office/drawing/2014/main" id="{6A3BF2C6-0188-48E0-980F-F31039A08545}"/>
              </a:ext>
            </a:extLst>
          </p:cNvPr>
          <p:cNvSpPr txBox="1"/>
          <p:nvPr/>
        </p:nvSpPr>
        <p:spPr>
          <a:xfrm>
            <a:off x="255616" y="3451601"/>
            <a:ext cx="11631583" cy="923330"/>
          </a:xfrm>
          <a:prstGeom prst="rect">
            <a:avLst/>
          </a:prstGeom>
          <a:noFill/>
        </p:spPr>
        <p:txBody>
          <a:bodyPr wrap="square">
            <a:spAutoFit/>
          </a:bodyPr>
          <a:lstStyle/>
          <a:p>
            <a:r>
              <a:rPr lang="fr-FR" dirty="0"/>
              <a:t>C’est l’ensemble des êtres vivants coexistant dans un espace défini. Elle est divisée en deux parties :</a:t>
            </a:r>
          </a:p>
          <a:p>
            <a:r>
              <a:rPr lang="fr-FR" b="1" dirty="0"/>
              <a:t>	La phytocénose :</a:t>
            </a:r>
          </a:p>
          <a:p>
            <a:r>
              <a:rPr lang="fr-FR" b="1" dirty="0"/>
              <a:t>	La zoocénose :</a:t>
            </a:r>
          </a:p>
        </p:txBody>
      </p:sp>
      <p:sp>
        <p:nvSpPr>
          <p:cNvPr id="15" name="ZoneTexte 14">
            <a:extLst>
              <a:ext uri="{FF2B5EF4-FFF2-40B4-BE49-F238E27FC236}">
                <a16:creationId xmlns:a16="http://schemas.microsoft.com/office/drawing/2014/main" id="{B7AD6323-DC6C-4FA2-8D77-3C102AA1BA35}"/>
              </a:ext>
            </a:extLst>
          </p:cNvPr>
          <p:cNvSpPr txBox="1"/>
          <p:nvPr/>
        </p:nvSpPr>
        <p:spPr>
          <a:xfrm>
            <a:off x="3181697" y="3728600"/>
            <a:ext cx="4158442" cy="369332"/>
          </a:xfrm>
          <a:prstGeom prst="rect">
            <a:avLst/>
          </a:prstGeom>
          <a:noFill/>
        </p:spPr>
        <p:txBody>
          <a:bodyPr wrap="square">
            <a:spAutoFit/>
          </a:bodyPr>
          <a:lstStyle/>
          <a:p>
            <a:r>
              <a:rPr lang="fr-FR" dirty="0"/>
              <a:t>regroupe les espèces végétales</a:t>
            </a:r>
          </a:p>
        </p:txBody>
      </p:sp>
      <p:sp>
        <p:nvSpPr>
          <p:cNvPr id="17" name="ZoneTexte 16">
            <a:extLst>
              <a:ext uri="{FF2B5EF4-FFF2-40B4-BE49-F238E27FC236}">
                <a16:creationId xmlns:a16="http://schemas.microsoft.com/office/drawing/2014/main" id="{72D9AD65-C07F-4AD1-8B68-7A2C6FF3E841}"/>
              </a:ext>
            </a:extLst>
          </p:cNvPr>
          <p:cNvSpPr txBox="1"/>
          <p:nvPr/>
        </p:nvSpPr>
        <p:spPr>
          <a:xfrm>
            <a:off x="3009207" y="4005599"/>
            <a:ext cx="4116878" cy="369332"/>
          </a:xfrm>
          <a:prstGeom prst="rect">
            <a:avLst/>
          </a:prstGeom>
          <a:noFill/>
        </p:spPr>
        <p:txBody>
          <a:bodyPr wrap="square">
            <a:spAutoFit/>
          </a:bodyPr>
          <a:lstStyle/>
          <a:p>
            <a:r>
              <a:rPr lang="fr-FR" dirty="0"/>
              <a:t>regroupe les espèces animales</a:t>
            </a:r>
          </a:p>
        </p:txBody>
      </p:sp>
    </p:spTree>
    <p:extLst>
      <p:ext uri="{BB962C8B-B14F-4D97-AF65-F5344CB8AC3E}">
        <p14:creationId xmlns:p14="http://schemas.microsoft.com/office/powerpoint/2010/main" val="1509689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3" grpId="0"/>
      <p:bldP spid="15"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BF660E-72F4-4DC5-9B85-47F8A2ADAC71}"/>
              </a:ext>
            </a:extLst>
          </p:cNvPr>
          <p:cNvSpPr>
            <a:spLocks noGrp="1"/>
          </p:cNvSpPr>
          <p:nvPr>
            <p:ph type="title"/>
          </p:nvPr>
        </p:nvSpPr>
        <p:spPr/>
        <p:txBody>
          <a:bodyPr/>
          <a:lstStyle/>
          <a:p>
            <a:pPr algn="ctr"/>
            <a:r>
              <a:rPr lang="fr-FR" dirty="0"/>
              <a:t>ÉTUDE PHYSIQUE DU SOL</a:t>
            </a:r>
          </a:p>
        </p:txBody>
      </p:sp>
      <p:sp>
        <p:nvSpPr>
          <p:cNvPr id="4" name="ZoneTexte 3">
            <a:extLst>
              <a:ext uri="{FF2B5EF4-FFF2-40B4-BE49-F238E27FC236}">
                <a16:creationId xmlns:a16="http://schemas.microsoft.com/office/drawing/2014/main" id="{955EFBB6-D2DB-4A15-B04F-D7D26B86F254}"/>
              </a:ext>
            </a:extLst>
          </p:cNvPr>
          <p:cNvSpPr txBox="1"/>
          <p:nvPr/>
        </p:nvSpPr>
        <p:spPr>
          <a:xfrm>
            <a:off x="322326" y="826265"/>
            <a:ext cx="6094476" cy="369332"/>
          </a:xfrm>
          <a:prstGeom prst="rect">
            <a:avLst/>
          </a:prstGeom>
          <a:noFill/>
        </p:spPr>
        <p:txBody>
          <a:bodyPr wrap="square">
            <a:spAutoFit/>
          </a:bodyPr>
          <a:lstStyle/>
          <a:p>
            <a:pPr marL="342900" lvl="0" indent="-342900" algn="just">
              <a:spcBef>
                <a:spcPts val="600"/>
              </a:spcBef>
              <a:spcAft>
                <a:spcPts val="600"/>
              </a:spcAft>
              <a:buFont typeface="+mj-lt"/>
              <a:buAutoNum type="arabicPeriod"/>
            </a:pPr>
            <a:r>
              <a:rPr lang="fr-FR" sz="1800" b="1" kern="50" dirty="0">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rPr>
              <a:t>Les composantes du sol</a:t>
            </a:r>
          </a:p>
        </p:txBody>
      </p:sp>
      <p:sp>
        <p:nvSpPr>
          <p:cNvPr id="6" name="ZoneTexte 5">
            <a:extLst>
              <a:ext uri="{FF2B5EF4-FFF2-40B4-BE49-F238E27FC236}">
                <a16:creationId xmlns:a16="http://schemas.microsoft.com/office/drawing/2014/main" id="{F980FC4B-677F-4D93-AD4C-A001FDD5BF24}"/>
              </a:ext>
            </a:extLst>
          </p:cNvPr>
          <p:cNvSpPr txBox="1"/>
          <p:nvPr/>
        </p:nvSpPr>
        <p:spPr>
          <a:xfrm>
            <a:off x="322326" y="1353312"/>
            <a:ext cx="11327130" cy="1959511"/>
          </a:xfrm>
          <a:prstGeom prst="rect">
            <a:avLst/>
          </a:prstGeom>
          <a:noFill/>
        </p:spPr>
        <p:txBody>
          <a:bodyPr wrap="square">
            <a:spAutoFit/>
          </a:bodyPr>
          <a:lstStyle/>
          <a:p>
            <a:pPr algn="just">
              <a:spcBef>
                <a:spcPts val="600"/>
              </a:spcBef>
              <a:spcAft>
                <a:spcPts val="200"/>
              </a:spcAft>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Le sol comporte 3 phases :</a:t>
            </a:r>
          </a:p>
          <a:p>
            <a:pPr marL="342900" lvl="0" indent="-342900" algn="just">
              <a:spcBef>
                <a:spcPts val="600"/>
              </a:spcBef>
              <a:buFont typeface="Wingdings" panose="05000000000000000000" pitchFamily="2" charset="2"/>
              <a:buChar char=""/>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Phase </a:t>
            </a:r>
            <a:r>
              <a:rPr lang="fr-FR" sz="1800" b="1" kern="50" dirty="0">
                <a:effectLst/>
                <a:latin typeface="Century Gothic" panose="020B0502020202020204" pitchFamily="34" charset="0"/>
                <a:ea typeface="Times New Roman" panose="02020603050405020304" pitchFamily="18" charset="0"/>
                <a:cs typeface="Times New Roman" panose="02020603050405020304" pitchFamily="18" charset="0"/>
              </a:rPr>
              <a:t>solide</a:t>
            </a: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 : composée de matériaux terreux, mélange de matière minérale et de matière organique.</a:t>
            </a:r>
          </a:p>
          <a:p>
            <a:pPr marL="342900" lvl="0" indent="-342900" algn="just">
              <a:buFont typeface="Wingdings" panose="05000000000000000000" pitchFamily="2" charset="2"/>
              <a:buChar char=""/>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Phase </a:t>
            </a:r>
            <a:r>
              <a:rPr lang="fr-FR" sz="1800" b="1" kern="50" dirty="0">
                <a:effectLst/>
                <a:latin typeface="Century Gothic" panose="020B0502020202020204" pitchFamily="34" charset="0"/>
                <a:ea typeface="Times New Roman" panose="02020603050405020304" pitchFamily="18" charset="0"/>
                <a:cs typeface="Times New Roman" panose="02020603050405020304" pitchFamily="18" charset="0"/>
              </a:rPr>
              <a:t>liquide</a:t>
            </a: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 : c’est l’eau contenue dans le sol.</a:t>
            </a:r>
          </a:p>
          <a:p>
            <a:pPr marL="342900" lvl="0" indent="-342900" algn="just">
              <a:spcAft>
                <a:spcPts val="200"/>
              </a:spcAft>
              <a:buFont typeface="Wingdings" panose="05000000000000000000" pitchFamily="2" charset="2"/>
              <a:buChar char=""/>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Phase </a:t>
            </a:r>
            <a:r>
              <a:rPr lang="fr-FR" sz="1800" b="1" kern="50" dirty="0">
                <a:effectLst/>
                <a:latin typeface="Century Gothic" panose="020B0502020202020204" pitchFamily="34" charset="0"/>
                <a:ea typeface="Times New Roman" panose="02020603050405020304" pitchFamily="18" charset="0"/>
                <a:cs typeface="Times New Roman" panose="02020603050405020304" pitchFamily="18" charset="0"/>
              </a:rPr>
              <a:t>gazeuse</a:t>
            </a: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 : c’est l’atmosphère du sol.</a:t>
            </a:r>
          </a:p>
          <a:p>
            <a:pPr algn="just">
              <a:spcBef>
                <a:spcPts val="600"/>
              </a:spcBef>
              <a:spcAft>
                <a:spcPts val="200"/>
              </a:spcAft>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La distribution de ces phases dans le sol varie en fonction de la nature de celui-ci.</a:t>
            </a:r>
          </a:p>
        </p:txBody>
      </p:sp>
      <p:sp>
        <p:nvSpPr>
          <p:cNvPr id="8" name="ZoneTexte 7">
            <a:extLst>
              <a:ext uri="{FF2B5EF4-FFF2-40B4-BE49-F238E27FC236}">
                <a16:creationId xmlns:a16="http://schemas.microsoft.com/office/drawing/2014/main" id="{62E6D8CD-75FA-4B98-BC28-C53FC5BF7B9F}"/>
              </a:ext>
            </a:extLst>
          </p:cNvPr>
          <p:cNvSpPr txBox="1"/>
          <p:nvPr/>
        </p:nvSpPr>
        <p:spPr>
          <a:xfrm>
            <a:off x="1401318" y="3449556"/>
            <a:ext cx="6094476" cy="369332"/>
          </a:xfrm>
          <a:prstGeom prst="rect">
            <a:avLst/>
          </a:prstGeom>
          <a:noFill/>
        </p:spPr>
        <p:txBody>
          <a:bodyPr wrap="square">
            <a:spAutoFit/>
          </a:bodyPr>
          <a:lstStyle/>
          <a:p>
            <a:pPr marL="342900" lvl="0" indent="-342900" algn="just">
              <a:spcBef>
                <a:spcPts val="600"/>
              </a:spcBef>
              <a:spcAft>
                <a:spcPts val="200"/>
              </a:spcAft>
              <a:buFont typeface="+mj-lt"/>
              <a:buAutoNum type="alphaLcPeriod"/>
            </a:pPr>
            <a:r>
              <a:rPr lang="fr-FR" sz="1800" b="1" i="1" kern="50" dirty="0">
                <a:effectLst/>
                <a:latin typeface="Century Gothic" panose="020B0502020202020204" pitchFamily="34" charset="0"/>
                <a:ea typeface="Times New Roman" panose="02020603050405020304" pitchFamily="18" charset="0"/>
                <a:cs typeface="Times New Roman" panose="02020603050405020304" pitchFamily="18" charset="0"/>
              </a:rPr>
              <a:t>La matière organique</a:t>
            </a:r>
          </a:p>
        </p:txBody>
      </p:sp>
      <p:sp>
        <p:nvSpPr>
          <p:cNvPr id="10" name="ZoneTexte 9">
            <a:extLst>
              <a:ext uri="{FF2B5EF4-FFF2-40B4-BE49-F238E27FC236}">
                <a16:creationId xmlns:a16="http://schemas.microsoft.com/office/drawing/2014/main" id="{10D13684-714B-4461-BB78-035C689FF7C0}"/>
              </a:ext>
            </a:extLst>
          </p:cNvPr>
          <p:cNvSpPr txBox="1"/>
          <p:nvPr/>
        </p:nvSpPr>
        <p:spPr>
          <a:xfrm>
            <a:off x="322326" y="3970935"/>
            <a:ext cx="11327130" cy="1682512"/>
          </a:xfrm>
          <a:prstGeom prst="rect">
            <a:avLst/>
          </a:prstGeom>
          <a:noFill/>
        </p:spPr>
        <p:txBody>
          <a:bodyPr wrap="square">
            <a:spAutoFit/>
          </a:bodyPr>
          <a:lstStyle/>
          <a:p>
            <a:pPr algn="just">
              <a:spcBef>
                <a:spcPts val="600"/>
              </a:spcBef>
              <a:spcAft>
                <a:spcPts val="200"/>
              </a:spcAft>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La matière organique est en constante évolution. On distingue différents stades :</a:t>
            </a:r>
          </a:p>
          <a:p>
            <a:pPr marL="342900" lvl="0" indent="-342900" algn="just">
              <a:spcBef>
                <a:spcPts val="600"/>
              </a:spcBef>
              <a:buFont typeface="Wingdings" panose="05000000000000000000" pitchFamily="2" charset="2"/>
              <a:buChar char=""/>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La </a:t>
            </a:r>
            <a:r>
              <a:rPr lang="fr-FR" sz="1800" b="1" kern="50" dirty="0">
                <a:effectLst/>
                <a:latin typeface="Century Gothic" panose="020B0502020202020204" pitchFamily="34" charset="0"/>
                <a:ea typeface="Times New Roman" panose="02020603050405020304" pitchFamily="18" charset="0"/>
                <a:cs typeface="Times New Roman" panose="02020603050405020304" pitchFamily="18" charset="0"/>
              </a:rPr>
              <a:t>matière organique fraîche</a:t>
            </a: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 formée de résidus de végétaux, peu décomposés.</a:t>
            </a:r>
          </a:p>
          <a:p>
            <a:pPr marL="342900" lvl="0" indent="-342900" algn="just">
              <a:buFont typeface="Wingdings" panose="05000000000000000000" pitchFamily="2" charset="2"/>
              <a:buChar char=""/>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Les </a:t>
            </a:r>
            <a:r>
              <a:rPr lang="fr-FR" sz="1800" b="1" kern="50" dirty="0">
                <a:effectLst/>
                <a:latin typeface="Century Gothic" panose="020B0502020202020204" pitchFamily="34" charset="0"/>
                <a:ea typeface="Times New Roman" panose="02020603050405020304" pitchFamily="18" charset="0"/>
                <a:cs typeface="Times New Roman" panose="02020603050405020304" pitchFamily="18" charset="0"/>
              </a:rPr>
              <a:t>produits transitoires</a:t>
            </a: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 en cours de décomposition (sucre, cellulose, acides organiques)</a:t>
            </a:r>
          </a:p>
          <a:p>
            <a:pPr marL="342900" lvl="0" indent="-342900" algn="just">
              <a:spcAft>
                <a:spcPts val="200"/>
              </a:spcAft>
              <a:buFont typeface="Wingdings" panose="05000000000000000000" pitchFamily="2" charset="2"/>
              <a:buChar char=""/>
            </a:pPr>
            <a:r>
              <a:rPr lang="fr-FR" sz="1800" b="1" kern="50" dirty="0">
                <a:effectLst/>
                <a:latin typeface="Century Gothic" panose="020B0502020202020204" pitchFamily="34" charset="0"/>
                <a:ea typeface="Times New Roman" panose="02020603050405020304" pitchFamily="18" charset="0"/>
                <a:cs typeface="Times New Roman" panose="02020603050405020304" pitchFamily="18" charset="0"/>
              </a:rPr>
              <a:t>L’humus stable</a:t>
            </a:r>
            <a:endPar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spcBef>
                <a:spcPts val="600"/>
              </a:spcBef>
              <a:spcAft>
                <a:spcPts val="200"/>
              </a:spcAft>
            </a:pPr>
            <a:r>
              <a:rPr lang="fr-FR" sz="1800" b="1" kern="50" dirty="0">
                <a:effectLst/>
                <a:latin typeface="Century Gothic" panose="020B0502020202020204" pitchFamily="34" charset="0"/>
                <a:ea typeface="Times New Roman" panose="02020603050405020304" pitchFamily="18" charset="0"/>
                <a:cs typeface="Times New Roman" panose="02020603050405020304" pitchFamily="18" charset="0"/>
              </a:rPr>
              <a:t>Tout cela ne serait pas possible sans les micro-organismes du sol.</a:t>
            </a:r>
            <a:endPar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25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left)">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left)">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left)">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wipe(left)">
                                      <p:cBhvr>
                                        <p:cTn id="42" dur="500"/>
                                        <p:tgtEl>
                                          <p:spTgt spid="1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
                                            <p:txEl>
                                              <p:pRg st="1" end="1"/>
                                            </p:txEl>
                                          </p:spTgt>
                                        </p:tgtEl>
                                        <p:attrNameLst>
                                          <p:attrName>style.visibility</p:attrName>
                                        </p:attrNameLst>
                                      </p:cBhvr>
                                      <p:to>
                                        <p:strVal val="visible"/>
                                      </p:to>
                                    </p:set>
                                    <p:animEffect transition="in" filter="wipe(left)">
                                      <p:cBhvr>
                                        <p:cTn id="47" dur="500"/>
                                        <p:tgtEl>
                                          <p:spTgt spid="10">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0">
                                            <p:txEl>
                                              <p:pRg st="2" end="2"/>
                                            </p:txEl>
                                          </p:spTgt>
                                        </p:tgtEl>
                                        <p:attrNameLst>
                                          <p:attrName>style.visibility</p:attrName>
                                        </p:attrNameLst>
                                      </p:cBhvr>
                                      <p:to>
                                        <p:strVal val="visible"/>
                                      </p:to>
                                    </p:set>
                                    <p:animEffect transition="in" filter="wipe(left)">
                                      <p:cBhvr>
                                        <p:cTn id="52" dur="500"/>
                                        <p:tgtEl>
                                          <p:spTgt spid="10">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0">
                                            <p:txEl>
                                              <p:pRg st="3" end="3"/>
                                            </p:txEl>
                                          </p:spTgt>
                                        </p:tgtEl>
                                        <p:attrNameLst>
                                          <p:attrName>style.visibility</p:attrName>
                                        </p:attrNameLst>
                                      </p:cBhvr>
                                      <p:to>
                                        <p:strVal val="visible"/>
                                      </p:to>
                                    </p:set>
                                    <p:animEffect transition="in" filter="wipe(left)">
                                      <p:cBhvr>
                                        <p:cTn id="57" dur="500"/>
                                        <p:tgtEl>
                                          <p:spTgt spid="10">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0">
                                            <p:txEl>
                                              <p:pRg st="4" end="4"/>
                                            </p:txEl>
                                          </p:spTgt>
                                        </p:tgtEl>
                                        <p:attrNameLst>
                                          <p:attrName>style.visibility</p:attrName>
                                        </p:attrNameLst>
                                      </p:cBhvr>
                                      <p:to>
                                        <p:strVal val="visible"/>
                                      </p:to>
                                    </p:set>
                                    <p:animEffect transition="in" filter="wipe(left)">
                                      <p:cBhvr>
                                        <p:cTn id="6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P spid="8" grpId="0"/>
      <p:bldP spid="1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5B8D891-7CC5-4FFD-9354-C619FA0F3A8B}"/>
              </a:ext>
            </a:extLst>
          </p:cNvPr>
          <p:cNvPicPr>
            <a:picLocks noChangeAspect="1"/>
          </p:cNvPicPr>
          <p:nvPr/>
        </p:nvPicPr>
        <p:blipFill>
          <a:blip r:embed="rId2"/>
          <a:stretch>
            <a:fillRect/>
          </a:stretch>
        </p:blipFill>
        <p:spPr>
          <a:xfrm>
            <a:off x="1630555" y="815738"/>
            <a:ext cx="8930890" cy="5226524"/>
          </a:xfrm>
          <a:prstGeom prst="rect">
            <a:avLst/>
          </a:prstGeom>
        </p:spPr>
      </p:pic>
      <p:sp>
        <p:nvSpPr>
          <p:cNvPr id="5" name="ZoneTexte 4">
            <a:extLst>
              <a:ext uri="{FF2B5EF4-FFF2-40B4-BE49-F238E27FC236}">
                <a16:creationId xmlns:a16="http://schemas.microsoft.com/office/drawing/2014/main" id="{AF7DEFF3-CF26-48DE-938F-115D7AF56EAA}"/>
              </a:ext>
            </a:extLst>
          </p:cNvPr>
          <p:cNvSpPr txBox="1"/>
          <p:nvPr/>
        </p:nvSpPr>
        <p:spPr>
          <a:xfrm>
            <a:off x="2269998" y="1231315"/>
            <a:ext cx="2109978" cy="1077218"/>
          </a:xfrm>
          <a:prstGeom prst="rect">
            <a:avLst/>
          </a:prstGeom>
          <a:noFill/>
        </p:spPr>
        <p:txBody>
          <a:bodyPr wrap="square">
            <a:spAutoFit/>
          </a:bodyPr>
          <a:lstStyle/>
          <a:p>
            <a:pPr algn="ctr"/>
            <a:r>
              <a:rPr lang="fr-FR" sz="1600" dirty="0"/>
              <a:t>Matière organique fraîche (fumier,</a:t>
            </a:r>
          </a:p>
          <a:p>
            <a:pPr algn="ctr"/>
            <a:r>
              <a:rPr lang="fr-FR" sz="1600" dirty="0"/>
              <a:t>lisier, compost) = amendement</a:t>
            </a:r>
          </a:p>
        </p:txBody>
      </p:sp>
      <p:sp>
        <p:nvSpPr>
          <p:cNvPr id="9" name="ZoneTexte 8">
            <a:extLst>
              <a:ext uri="{FF2B5EF4-FFF2-40B4-BE49-F238E27FC236}">
                <a16:creationId xmlns:a16="http://schemas.microsoft.com/office/drawing/2014/main" id="{3222523C-0D4C-49F2-854C-32C0F09EDB9F}"/>
              </a:ext>
            </a:extLst>
          </p:cNvPr>
          <p:cNvSpPr txBox="1"/>
          <p:nvPr/>
        </p:nvSpPr>
        <p:spPr>
          <a:xfrm>
            <a:off x="2715768" y="4617721"/>
            <a:ext cx="1197864" cy="461665"/>
          </a:xfrm>
          <a:prstGeom prst="rect">
            <a:avLst/>
          </a:prstGeom>
          <a:noFill/>
        </p:spPr>
        <p:txBody>
          <a:bodyPr wrap="square">
            <a:spAutoFit/>
          </a:bodyPr>
          <a:lstStyle/>
          <a:p>
            <a:r>
              <a:rPr lang="fr-FR" sz="2400" b="0" i="0" dirty="0">
                <a:solidFill>
                  <a:srgbClr val="FFFFFF"/>
                </a:solidFill>
                <a:effectLst/>
                <a:latin typeface="Helvetica" panose="020B0604020202020204" pitchFamily="34" charset="0"/>
              </a:rPr>
              <a:t>Humus</a:t>
            </a:r>
            <a:endParaRPr lang="fr-FR" sz="2400" dirty="0"/>
          </a:p>
        </p:txBody>
      </p:sp>
      <p:sp>
        <p:nvSpPr>
          <p:cNvPr id="15" name="ZoneTexte 14">
            <a:extLst>
              <a:ext uri="{FF2B5EF4-FFF2-40B4-BE49-F238E27FC236}">
                <a16:creationId xmlns:a16="http://schemas.microsoft.com/office/drawing/2014/main" id="{A07C7EDD-A7C0-4878-9069-AB7A615745C6}"/>
              </a:ext>
            </a:extLst>
          </p:cNvPr>
          <p:cNvSpPr txBox="1"/>
          <p:nvPr/>
        </p:nvSpPr>
        <p:spPr>
          <a:xfrm>
            <a:off x="1712214" y="3105388"/>
            <a:ext cx="1789938" cy="369332"/>
          </a:xfrm>
          <a:prstGeom prst="rect">
            <a:avLst/>
          </a:prstGeom>
          <a:noFill/>
        </p:spPr>
        <p:txBody>
          <a:bodyPr wrap="square">
            <a:spAutoFit/>
          </a:bodyPr>
          <a:lstStyle/>
          <a:p>
            <a:r>
              <a:rPr lang="fr-FR" b="1" i="0" dirty="0">
                <a:solidFill>
                  <a:srgbClr val="FF0000"/>
                </a:solidFill>
                <a:effectLst/>
                <a:latin typeface="Helvetica" panose="020B0604020202020204" pitchFamily="34" charset="0"/>
              </a:rPr>
              <a:t>Humification</a:t>
            </a:r>
            <a:endParaRPr lang="fr-FR" dirty="0">
              <a:solidFill>
                <a:srgbClr val="FF0000"/>
              </a:solidFill>
            </a:endParaRPr>
          </a:p>
        </p:txBody>
      </p:sp>
      <p:sp>
        <p:nvSpPr>
          <p:cNvPr id="17" name="ZoneTexte 16">
            <a:extLst>
              <a:ext uri="{FF2B5EF4-FFF2-40B4-BE49-F238E27FC236}">
                <a16:creationId xmlns:a16="http://schemas.microsoft.com/office/drawing/2014/main" id="{7FDFC257-3E98-4A8A-9B6E-64AD56AA5487}"/>
              </a:ext>
            </a:extLst>
          </p:cNvPr>
          <p:cNvSpPr txBox="1"/>
          <p:nvPr/>
        </p:nvSpPr>
        <p:spPr>
          <a:xfrm>
            <a:off x="4998845" y="5079386"/>
            <a:ext cx="1721995" cy="369332"/>
          </a:xfrm>
          <a:prstGeom prst="rect">
            <a:avLst/>
          </a:prstGeom>
          <a:noFill/>
        </p:spPr>
        <p:txBody>
          <a:bodyPr wrap="square">
            <a:spAutoFit/>
          </a:bodyPr>
          <a:lstStyle/>
          <a:p>
            <a:r>
              <a:rPr lang="fr-FR" b="1" i="0" dirty="0">
                <a:solidFill>
                  <a:srgbClr val="FF0000"/>
                </a:solidFill>
                <a:effectLst/>
                <a:latin typeface="Helvetica" panose="020B0604020202020204" pitchFamily="34" charset="0"/>
              </a:rPr>
              <a:t>Minéralisation</a:t>
            </a:r>
            <a:endParaRPr lang="fr-FR" dirty="0">
              <a:solidFill>
                <a:srgbClr val="FF0000"/>
              </a:solidFill>
            </a:endParaRPr>
          </a:p>
        </p:txBody>
      </p:sp>
      <p:sp>
        <p:nvSpPr>
          <p:cNvPr id="19" name="ZoneTexte 18">
            <a:extLst>
              <a:ext uri="{FF2B5EF4-FFF2-40B4-BE49-F238E27FC236}">
                <a16:creationId xmlns:a16="http://schemas.microsoft.com/office/drawing/2014/main" id="{2A010595-3001-42F9-B705-BF669D084F40}"/>
              </a:ext>
            </a:extLst>
          </p:cNvPr>
          <p:cNvSpPr txBox="1"/>
          <p:nvPr/>
        </p:nvSpPr>
        <p:spPr>
          <a:xfrm>
            <a:off x="4379976" y="2895523"/>
            <a:ext cx="1725930" cy="646331"/>
          </a:xfrm>
          <a:prstGeom prst="rect">
            <a:avLst/>
          </a:prstGeom>
          <a:noFill/>
        </p:spPr>
        <p:txBody>
          <a:bodyPr wrap="square">
            <a:spAutoFit/>
          </a:bodyPr>
          <a:lstStyle/>
          <a:p>
            <a:pPr algn="ctr"/>
            <a:r>
              <a:rPr lang="fr-FR" b="1" i="0" dirty="0">
                <a:solidFill>
                  <a:srgbClr val="000000"/>
                </a:solidFill>
                <a:effectLst/>
                <a:latin typeface="Helvetica" panose="020B0604020202020204" pitchFamily="34" charset="0"/>
              </a:rPr>
              <a:t>Produits</a:t>
            </a:r>
            <a:br>
              <a:rPr lang="fr-FR" b="1" i="0" dirty="0">
                <a:solidFill>
                  <a:srgbClr val="000000"/>
                </a:solidFill>
                <a:effectLst/>
                <a:latin typeface="Helvetica" panose="020B0604020202020204" pitchFamily="34" charset="0"/>
              </a:rPr>
            </a:br>
            <a:r>
              <a:rPr lang="fr-FR" b="1" i="0" dirty="0">
                <a:solidFill>
                  <a:srgbClr val="000000"/>
                </a:solidFill>
                <a:effectLst/>
                <a:latin typeface="Helvetica" panose="020B0604020202020204" pitchFamily="34" charset="0"/>
              </a:rPr>
              <a:t>transitoires</a:t>
            </a:r>
            <a:endParaRPr lang="fr-FR" dirty="0"/>
          </a:p>
        </p:txBody>
      </p:sp>
      <p:sp>
        <p:nvSpPr>
          <p:cNvPr id="21" name="ZoneTexte 20">
            <a:extLst>
              <a:ext uri="{FF2B5EF4-FFF2-40B4-BE49-F238E27FC236}">
                <a16:creationId xmlns:a16="http://schemas.microsoft.com/office/drawing/2014/main" id="{D0AC4455-5A5E-470F-97FF-099A91AF5122}"/>
              </a:ext>
            </a:extLst>
          </p:cNvPr>
          <p:cNvSpPr txBox="1"/>
          <p:nvPr/>
        </p:nvSpPr>
        <p:spPr>
          <a:xfrm>
            <a:off x="8129016" y="4248389"/>
            <a:ext cx="1725930" cy="1200329"/>
          </a:xfrm>
          <a:prstGeom prst="rect">
            <a:avLst/>
          </a:prstGeom>
          <a:noFill/>
        </p:spPr>
        <p:txBody>
          <a:bodyPr wrap="square">
            <a:spAutoFit/>
          </a:bodyPr>
          <a:lstStyle/>
          <a:p>
            <a:pPr algn="ctr"/>
            <a:r>
              <a:rPr lang="fr-FR" b="1" i="0" dirty="0">
                <a:solidFill>
                  <a:srgbClr val="000000"/>
                </a:solidFill>
                <a:effectLst/>
                <a:latin typeface="Helvetica" panose="020B0604020202020204" pitchFamily="34" charset="0"/>
              </a:rPr>
              <a:t>Sels minéraux</a:t>
            </a:r>
            <a:br>
              <a:rPr lang="fr-FR" b="1" i="0" dirty="0">
                <a:solidFill>
                  <a:srgbClr val="000000"/>
                </a:solidFill>
                <a:effectLst/>
                <a:latin typeface="Helvetica" panose="020B0604020202020204" pitchFamily="34" charset="0"/>
              </a:rPr>
            </a:br>
            <a:r>
              <a:rPr lang="fr-FR" b="1" i="0" dirty="0">
                <a:solidFill>
                  <a:srgbClr val="000000"/>
                </a:solidFill>
                <a:effectLst/>
                <a:latin typeface="Helvetica" panose="020B0604020202020204" pitchFamily="34" charset="0"/>
              </a:rPr>
              <a:t>H</a:t>
            </a:r>
            <a:r>
              <a:rPr lang="fr-FR" b="1" i="0" baseline="-25000" dirty="0">
                <a:solidFill>
                  <a:srgbClr val="000000"/>
                </a:solidFill>
                <a:effectLst/>
                <a:latin typeface="Helvetica" panose="020B0604020202020204" pitchFamily="34" charset="0"/>
              </a:rPr>
              <a:t>2</a:t>
            </a:r>
            <a:r>
              <a:rPr lang="fr-FR" b="1" i="0" dirty="0">
                <a:solidFill>
                  <a:srgbClr val="000000"/>
                </a:solidFill>
                <a:effectLst/>
                <a:latin typeface="Helvetica" panose="020B0604020202020204" pitchFamily="34" charset="0"/>
              </a:rPr>
              <a:t>O</a:t>
            </a:r>
            <a:br>
              <a:rPr lang="fr-FR" b="1" i="0" dirty="0">
                <a:solidFill>
                  <a:srgbClr val="000000"/>
                </a:solidFill>
                <a:effectLst/>
                <a:latin typeface="Helvetica" panose="020B0604020202020204" pitchFamily="34" charset="0"/>
              </a:rPr>
            </a:br>
            <a:r>
              <a:rPr lang="fr-FR" b="1" i="0" dirty="0">
                <a:solidFill>
                  <a:srgbClr val="000000"/>
                </a:solidFill>
                <a:effectLst/>
                <a:latin typeface="Helvetica" panose="020B0604020202020204" pitchFamily="34" charset="0"/>
              </a:rPr>
              <a:t>CO</a:t>
            </a:r>
            <a:r>
              <a:rPr lang="fr-FR" b="1" i="0" baseline="-25000" dirty="0">
                <a:solidFill>
                  <a:srgbClr val="000000"/>
                </a:solidFill>
                <a:effectLst/>
                <a:latin typeface="Helvetica" panose="020B0604020202020204" pitchFamily="34" charset="0"/>
              </a:rPr>
              <a:t>2</a:t>
            </a:r>
            <a:endParaRPr lang="fr-FR" dirty="0"/>
          </a:p>
        </p:txBody>
      </p:sp>
    </p:spTree>
    <p:extLst>
      <p:ext uri="{BB962C8B-B14F-4D97-AF65-F5344CB8AC3E}">
        <p14:creationId xmlns:p14="http://schemas.microsoft.com/office/powerpoint/2010/main" val="412321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up)">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5" grpId="0"/>
      <p:bldP spid="17" grpId="0"/>
      <p:bldP spid="19"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2976066-298F-4A9B-A335-8FBA5390D278}"/>
              </a:ext>
            </a:extLst>
          </p:cNvPr>
          <p:cNvSpPr txBox="1"/>
          <p:nvPr/>
        </p:nvSpPr>
        <p:spPr>
          <a:xfrm>
            <a:off x="285750" y="258901"/>
            <a:ext cx="11747754" cy="2062103"/>
          </a:xfrm>
          <a:prstGeom prst="rect">
            <a:avLst/>
          </a:prstGeom>
          <a:noFill/>
        </p:spPr>
        <p:txBody>
          <a:bodyPr wrap="square">
            <a:spAutoFit/>
          </a:bodyPr>
          <a:lstStyle/>
          <a:p>
            <a:pPr algn="just">
              <a:spcBef>
                <a:spcPts val="600"/>
              </a:spcBef>
              <a:spcAft>
                <a:spcPts val="200"/>
              </a:spcAft>
            </a:pPr>
            <a:r>
              <a:rPr lang="fr-FR" sz="1800" b="0" kern="50" dirty="0">
                <a:effectLst/>
                <a:latin typeface="Century Gothic" panose="020B0502020202020204" pitchFamily="34" charset="0"/>
                <a:ea typeface="Times New Roman" panose="02020603050405020304" pitchFamily="18" charset="0"/>
                <a:cs typeface="Times New Roman" panose="02020603050405020304" pitchFamily="18" charset="0"/>
              </a:rPr>
              <a:t>L’humus représente la matière organique la plus importante dans le sol, car il est stable : sa minéralisation est de l’ordre de 1 à 2% par an.</a:t>
            </a:r>
            <a:endPar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spcBef>
                <a:spcPts val="600"/>
              </a:spcBef>
              <a:spcAft>
                <a:spcPts val="200"/>
              </a:spcAft>
            </a:pPr>
            <a:r>
              <a:rPr lang="fr-FR" sz="1800" b="0" kern="50" dirty="0">
                <a:effectLst/>
                <a:latin typeface="Century Gothic" panose="020B0502020202020204" pitchFamily="34" charset="0"/>
                <a:ea typeface="Times New Roman" panose="02020603050405020304" pitchFamily="18" charset="0"/>
                <a:cs typeface="Times New Roman" panose="02020603050405020304" pitchFamily="18" charset="0"/>
              </a:rPr>
              <a:t>Il peut retenir 15 fois son poids en eau et rester perméable malgré cela.</a:t>
            </a:r>
            <a:endPar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spcBef>
                <a:spcPts val="600"/>
              </a:spcBef>
              <a:spcAft>
                <a:spcPts val="200"/>
              </a:spcAft>
            </a:pPr>
            <a:r>
              <a:rPr lang="fr-FR" sz="1800" b="0" kern="50" dirty="0">
                <a:effectLst/>
                <a:latin typeface="Century Gothic" panose="020B0502020202020204" pitchFamily="34" charset="0"/>
                <a:ea typeface="Times New Roman" panose="02020603050405020304" pitchFamily="18" charset="0"/>
                <a:cs typeface="Times New Roman" panose="02020603050405020304" pitchFamily="18" charset="0"/>
              </a:rPr>
              <a:t>L’humus favorise le réchauffement du sol grâce à sa couleur sombre.</a:t>
            </a:r>
            <a:endPar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spcBef>
                <a:spcPts val="600"/>
              </a:spcBef>
              <a:spcAft>
                <a:spcPts val="200"/>
              </a:spcAft>
            </a:pPr>
            <a:r>
              <a:rPr lang="fr-FR" sz="1800" b="0" kern="50" dirty="0">
                <a:effectLst/>
                <a:latin typeface="Century Gothic" panose="020B0502020202020204" pitchFamily="34" charset="0"/>
                <a:ea typeface="Times New Roman" panose="02020603050405020304" pitchFamily="18" charset="0"/>
                <a:cs typeface="Times New Roman" panose="02020603050405020304" pitchFamily="18" charset="0"/>
              </a:rPr>
              <a:t>En fait, l’humus et l’argile interviennent ensemble dans toutes les propriétés du sol : ceci est dû à leur association : le </a:t>
            </a:r>
            <a:r>
              <a:rPr lang="fr-FR" sz="1800" b="1" kern="50" dirty="0">
                <a:effectLst/>
                <a:latin typeface="Century Gothic" panose="020B0502020202020204" pitchFamily="34" charset="0"/>
                <a:ea typeface="Times New Roman" panose="02020603050405020304" pitchFamily="18" charset="0"/>
                <a:cs typeface="Times New Roman" panose="02020603050405020304" pitchFamily="18" charset="0"/>
              </a:rPr>
              <a:t>complexe argilo-humique</a:t>
            </a:r>
            <a:r>
              <a:rPr lang="fr-FR" sz="1800" b="0" kern="50" dirty="0">
                <a:effectLst/>
                <a:latin typeface="Century Gothic" panose="020B0502020202020204" pitchFamily="34" charset="0"/>
                <a:ea typeface="Times New Roman" panose="02020603050405020304" pitchFamily="18" charset="0"/>
                <a:cs typeface="Times New Roman" panose="02020603050405020304" pitchFamily="18" charset="0"/>
              </a:rPr>
              <a:t>.</a:t>
            </a:r>
            <a:endPar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5" name="ZoneTexte 4">
            <a:extLst>
              <a:ext uri="{FF2B5EF4-FFF2-40B4-BE49-F238E27FC236}">
                <a16:creationId xmlns:a16="http://schemas.microsoft.com/office/drawing/2014/main" id="{C735A153-FFDB-486C-9A6C-3BB0BC3F80B9}"/>
              </a:ext>
            </a:extLst>
          </p:cNvPr>
          <p:cNvSpPr txBox="1"/>
          <p:nvPr/>
        </p:nvSpPr>
        <p:spPr>
          <a:xfrm>
            <a:off x="1703070" y="2467094"/>
            <a:ext cx="6094476" cy="369332"/>
          </a:xfrm>
          <a:prstGeom prst="rect">
            <a:avLst/>
          </a:prstGeom>
          <a:noFill/>
        </p:spPr>
        <p:txBody>
          <a:bodyPr wrap="square">
            <a:spAutoFit/>
          </a:bodyPr>
          <a:lstStyle/>
          <a:p>
            <a:pPr marL="342900" lvl="0" indent="-342900" algn="just">
              <a:spcBef>
                <a:spcPts val="600"/>
              </a:spcBef>
              <a:spcAft>
                <a:spcPts val="200"/>
              </a:spcAft>
              <a:buFont typeface="+mj-lt"/>
              <a:buAutoNum type="alphaLcPeriod" startAt="2"/>
            </a:pPr>
            <a:r>
              <a:rPr lang="fr-FR" sz="1800" b="1" i="1" kern="50" dirty="0">
                <a:effectLst/>
                <a:latin typeface="Century Gothic" panose="020B0502020202020204" pitchFamily="34" charset="0"/>
                <a:ea typeface="Times New Roman" panose="02020603050405020304" pitchFamily="18" charset="0"/>
                <a:cs typeface="Times New Roman" panose="02020603050405020304" pitchFamily="18" charset="0"/>
              </a:rPr>
              <a:t>La matière minérale</a:t>
            </a:r>
          </a:p>
        </p:txBody>
      </p:sp>
      <p:sp>
        <p:nvSpPr>
          <p:cNvPr id="7" name="ZoneTexte 6">
            <a:extLst>
              <a:ext uri="{FF2B5EF4-FFF2-40B4-BE49-F238E27FC236}">
                <a16:creationId xmlns:a16="http://schemas.microsoft.com/office/drawing/2014/main" id="{EC762422-584C-4D7E-A943-0B04E4B2B219}"/>
              </a:ext>
            </a:extLst>
          </p:cNvPr>
          <p:cNvSpPr txBox="1"/>
          <p:nvPr/>
        </p:nvSpPr>
        <p:spPr>
          <a:xfrm>
            <a:off x="285750" y="3208640"/>
            <a:ext cx="11747754" cy="2339102"/>
          </a:xfrm>
          <a:prstGeom prst="rect">
            <a:avLst/>
          </a:prstGeom>
          <a:noFill/>
        </p:spPr>
        <p:txBody>
          <a:bodyPr wrap="square">
            <a:spAutoFit/>
          </a:bodyPr>
          <a:lstStyle/>
          <a:p>
            <a:pPr algn="just">
              <a:spcBef>
                <a:spcPts val="600"/>
              </a:spcBef>
              <a:spcAft>
                <a:spcPts val="200"/>
              </a:spcAft>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Elle résulte de la dégradation de la roche mère. Elle est constituée d’éléments différents par leur nature (calcaire, …) et par leur taille.</a:t>
            </a:r>
          </a:p>
          <a:p>
            <a:pPr algn="just">
              <a:spcBef>
                <a:spcPts val="600"/>
              </a:spcBef>
              <a:spcAft>
                <a:spcPts val="200"/>
              </a:spcAft>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La granulométrie est importante car c’est elle qui va déterminer la distribution des éléments minéraux dans le sol.</a:t>
            </a:r>
          </a:p>
          <a:p>
            <a:pPr algn="just">
              <a:spcBef>
                <a:spcPts val="600"/>
              </a:spcBef>
              <a:spcAft>
                <a:spcPts val="200"/>
              </a:spcAft>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La terre représente toutes les particules inférieures à 2 mm, celles supérieures sont appelées éléments grossiers.</a:t>
            </a:r>
          </a:p>
          <a:p>
            <a:pPr algn="just">
              <a:spcBef>
                <a:spcPts val="600"/>
              </a:spcBef>
              <a:spcAft>
                <a:spcPts val="200"/>
              </a:spcAft>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Ils sont classés selon une </a:t>
            </a:r>
            <a:r>
              <a:rPr lang="fr-FR" sz="1800" b="1" kern="50" dirty="0">
                <a:effectLst/>
                <a:latin typeface="Century Gothic" panose="020B0502020202020204" pitchFamily="34" charset="0"/>
                <a:ea typeface="Times New Roman" panose="02020603050405020304" pitchFamily="18" charset="0"/>
                <a:cs typeface="Times New Roman" panose="02020603050405020304" pitchFamily="18" charset="0"/>
              </a:rPr>
              <a:t>échelle granulométrique</a:t>
            </a: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5583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left)">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wipe(left)">
                                      <p:cBhvr>
                                        <p:cTn id="37" dur="500"/>
                                        <p:tgtEl>
                                          <p:spTgt spid="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txEl>
                                              <p:pRg st="2" end="2"/>
                                            </p:txEl>
                                          </p:spTgt>
                                        </p:tgtEl>
                                        <p:attrNameLst>
                                          <p:attrName>style.visibility</p:attrName>
                                        </p:attrNameLst>
                                      </p:cBhvr>
                                      <p:to>
                                        <p:strVal val="visible"/>
                                      </p:to>
                                    </p:set>
                                    <p:animEffect transition="in" filter="wipe(left)">
                                      <p:cBhvr>
                                        <p:cTn id="42" dur="500"/>
                                        <p:tgtEl>
                                          <p:spTgt spid="7">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animEffect transition="in" filter="wipe(left)">
                                      <p:cBhvr>
                                        <p:cTn id="4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1B1C2B6-2F4D-4716-9F4F-2379C295C91B}"/>
              </a:ext>
            </a:extLst>
          </p:cNvPr>
          <p:cNvPicPr>
            <a:picLocks noChangeAspect="1"/>
          </p:cNvPicPr>
          <p:nvPr/>
        </p:nvPicPr>
        <p:blipFill>
          <a:blip r:embed="rId2"/>
          <a:stretch>
            <a:fillRect/>
          </a:stretch>
        </p:blipFill>
        <p:spPr>
          <a:xfrm>
            <a:off x="844156" y="410271"/>
            <a:ext cx="10503689" cy="3586867"/>
          </a:xfrm>
          <a:prstGeom prst="rect">
            <a:avLst/>
          </a:prstGeom>
        </p:spPr>
      </p:pic>
      <p:sp>
        <p:nvSpPr>
          <p:cNvPr id="4" name="ZoneTexte 3">
            <a:extLst>
              <a:ext uri="{FF2B5EF4-FFF2-40B4-BE49-F238E27FC236}">
                <a16:creationId xmlns:a16="http://schemas.microsoft.com/office/drawing/2014/main" id="{487E9800-FF32-4129-8923-F01619FA452A}"/>
              </a:ext>
            </a:extLst>
          </p:cNvPr>
          <p:cNvSpPr txBox="1"/>
          <p:nvPr/>
        </p:nvSpPr>
        <p:spPr>
          <a:xfrm>
            <a:off x="1252728" y="658368"/>
            <a:ext cx="824265" cy="369332"/>
          </a:xfrm>
          <a:prstGeom prst="rect">
            <a:avLst/>
          </a:prstGeom>
          <a:noFill/>
        </p:spPr>
        <p:txBody>
          <a:bodyPr wrap="none" rtlCol="0">
            <a:spAutoFit/>
          </a:bodyPr>
          <a:lstStyle/>
          <a:p>
            <a:r>
              <a:rPr lang="fr-FR" dirty="0"/>
              <a:t>Argile</a:t>
            </a:r>
          </a:p>
        </p:txBody>
      </p:sp>
      <p:sp>
        <p:nvSpPr>
          <p:cNvPr id="5" name="ZoneTexte 4">
            <a:extLst>
              <a:ext uri="{FF2B5EF4-FFF2-40B4-BE49-F238E27FC236}">
                <a16:creationId xmlns:a16="http://schemas.microsoft.com/office/drawing/2014/main" id="{F3D39F72-54D4-4674-92E0-F17E473A32B5}"/>
              </a:ext>
            </a:extLst>
          </p:cNvPr>
          <p:cNvSpPr txBox="1"/>
          <p:nvPr/>
        </p:nvSpPr>
        <p:spPr>
          <a:xfrm>
            <a:off x="2642616" y="519868"/>
            <a:ext cx="1051560" cy="646331"/>
          </a:xfrm>
          <a:prstGeom prst="rect">
            <a:avLst/>
          </a:prstGeom>
          <a:noFill/>
        </p:spPr>
        <p:txBody>
          <a:bodyPr wrap="square" rtlCol="0">
            <a:spAutoFit/>
          </a:bodyPr>
          <a:lstStyle/>
          <a:p>
            <a:pPr algn="ctr"/>
            <a:r>
              <a:rPr lang="fr-FR" dirty="0"/>
              <a:t>Limons fins</a:t>
            </a:r>
          </a:p>
        </p:txBody>
      </p:sp>
      <p:sp>
        <p:nvSpPr>
          <p:cNvPr id="6" name="ZoneTexte 5">
            <a:extLst>
              <a:ext uri="{FF2B5EF4-FFF2-40B4-BE49-F238E27FC236}">
                <a16:creationId xmlns:a16="http://schemas.microsoft.com/office/drawing/2014/main" id="{04450984-675D-4D00-9AFC-61ACCE40969C}"/>
              </a:ext>
            </a:extLst>
          </p:cNvPr>
          <p:cNvSpPr txBox="1"/>
          <p:nvPr/>
        </p:nvSpPr>
        <p:spPr>
          <a:xfrm>
            <a:off x="3950208" y="519868"/>
            <a:ext cx="1408176" cy="646331"/>
          </a:xfrm>
          <a:prstGeom prst="rect">
            <a:avLst/>
          </a:prstGeom>
          <a:noFill/>
        </p:spPr>
        <p:txBody>
          <a:bodyPr wrap="square" rtlCol="0">
            <a:spAutoFit/>
          </a:bodyPr>
          <a:lstStyle/>
          <a:p>
            <a:pPr algn="ctr"/>
            <a:r>
              <a:rPr lang="fr-FR" dirty="0"/>
              <a:t>Limons grossiers</a:t>
            </a:r>
          </a:p>
        </p:txBody>
      </p:sp>
      <p:sp>
        <p:nvSpPr>
          <p:cNvPr id="7" name="ZoneTexte 6">
            <a:extLst>
              <a:ext uri="{FF2B5EF4-FFF2-40B4-BE49-F238E27FC236}">
                <a16:creationId xmlns:a16="http://schemas.microsoft.com/office/drawing/2014/main" id="{932028A8-70F7-482B-A0A1-C998F4B2436B}"/>
              </a:ext>
            </a:extLst>
          </p:cNvPr>
          <p:cNvSpPr txBox="1"/>
          <p:nvPr/>
        </p:nvSpPr>
        <p:spPr>
          <a:xfrm>
            <a:off x="5358384" y="519868"/>
            <a:ext cx="1408176" cy="646331"/>
          </a:xfrm>
          <a:prstGeom prst="rect">
            <a:avLst/>
          </a:prstGeom>
          <a:noFill/>
        </p:spPr>
        <p:txBody>
          <a:bodyPr wrap="square" rtlCol="0">
            <a:spAutoFit/>
          </a:bodyPr>
          <a:lstStyle/>
          <a:p>
            <a:pPr algn="ctr"/>
            <a:r>
              <a:rPr lang="fr-FR" dirty="0"/>
              <a:t>Sables</a:t>
            </a:r>
          </a:p>
          <a:p>
            <a:pPr algn="ctr"/>
            <a:r>
              <a:rPr lang="fr-FR" dirty="0"/>
              <a:t>fins</a:t>
            </a:r>
          </a:p>
        </p:txBody>
      </p:sp>
      <p:sp>
        <p:nvSpPr>
          <p:cNvPr id="8" name="ZoneTexte 7">
            <a:extLst>
              <a:ext uri="{FF2B5EF4-FFF2-40B4-BE49-F238E27FC236}">
                <a16:creationId xmlns:a16="http://schemas.microsoft.com/office/drawing/2014/main" id="{35D5D6A7-0C81-4201-BB40-8F82CF14A4E1}"/>
              </a:ext>
            </a:extLst>
          </p:cNvPr>
          <p:cNvSpPr txBox="1"/>
          <p:nvPr/>
        </p:nvSpPr>
        <p:spPr>
          <a:xfrm>
            <a:off x="6839712" y="519868"/>
            <a:ext cx="1408176" cy="646331"/>
          </a:xfrm>
          <a:prstGeom prst="rect">
            <a:avLst/>
          </a:prstGeom>
          <a:noFill/>
        </p:spPr>
        <p:txBody>
          <a:bodyPr wrap="square" rtlCol="0">
            <a:spAutoFit/>
          </a:bodyPr>
          <a:lstStyle/>
          <a:p>
            <a:pPr algn="ctr"/>
            <a:r>
              <a:rPr lang="fr-FR" dirty="0"/>
              <a:t>Sables</a:t>
            </a:r>
          </a:p>
          <a:p>
            <a:pPr algn="ctr"/>
            <a:r>
              <a:rPr lang="fr-FR" dirty="0"/>
              <a:t>grossiers</a:t>
            </a:r>
          </a:p>
        </p:txBody>
      </p:sp>
      <p:sp>
        <p:nvSpPr>
          <p:cNvPr id="9" name="ZoneTexte 8">
            <a:extLst>
              <a:ext uri="{FF2B5EF4-FFF2-40B4-BE49-F238E27FC236}">
                <a16:creationId xmlns:a16="http://schemas.microsoft.com/office/drawing/2014/main" id="{52D778DB-AF92-4F20-8C31-699B8A135222}"/>
              </a:ext>
            </a:extLst>
          </p:cNvPr>
          <p:cNvSpPr txBox="1"/>
          <p:nvPr/>
        </p:nvSpPr>
        <p:spPr>
          <a:xfrm>
            <a:off x="8321040" y="519868"/>
            <a:ext cx="1408176" cy="369332"/>
          </a:xfrm>
          <a:prstGeom prst="rect">
            <a:avLst/>
          </a:prstGeom>
          <a:noFill/>
        </p:spPr>
        <p:txBody>
          <a:bodyPr wrap="square" rtlCol="0">
            <a:spAutoFit/>
          </a:bodyPr>
          <a:lstStyle/>
          <a:p>
            <a:pPr algn="ctr"/>
            <a:r>
              <a:rPr lang="fr-FR" dirty="0"/>
              <a:t>Graviers</a:t>
            </a:r>
          </a:p>
        </p:txBody>
      </p:sp>
      <p:sp>
        <p:nvSpPr>
          <p:cNvPr id="10" name="ZoneTexte 9">
            <a:extLst>
              <a:ext uri="{FF2B5EF4-FFF2-40B4-BE49-F238E27FC236}">
                <a16:creationId xmlns:a16="http://schemas.microsoft.com/office/drawing/2014/main" id="{A75CF4EE-EE59-4D5D-86F5-12401D3D678B}"/>
              </a:ext>
            </a:extLst>
          </p:cNvPr>
          <p:cNvSpPr txBox="1"/>
          <p:nvPr/>
        </p:nvSpPr>
        <p:spPr>
          <a:xfrm>
            <a:off x="9765792" y="519868"/>
            <a:ext cx="1408176" cy="369332"/>
          </a:xfrm>
          <a:prstGeom prst="rect">
            <a:avLst/>
          </a:prstGeom>
          <a:noFill/>
        </p:spPr>
        <p:txBody>
          <a:bodyPr wrap="square" rtlCol="0">
            <a:spAutoFit/>
          </a:bodyPr>
          <a:lstStyle/>
          <a:p>
            <a:pPr algn="ctr"/>
            <a:r>
              <a:rPr lang="fr-FR" dirty="0"/>
              <a:t>Cailloux</a:t>
            </a:r>
          </a:p>
        </p:txBody>
      </p:sp>
      <p:sp>
        <p:nvSpPr>
          <p:cNvPr id="11" name="ZoneTexte 10">
            <a:extLst>
              <a:ext uri="{FF2B5EF4-FFF2-40B4-BE49-F238E27FC236}">
                <a16:creationId xmlns:a16="http://schemas.microsoft.com/office/drawing/2014/main" id="{18F9F5AA-1177-4A5B-8C9A-E72E3F09D39B}"/>
              </a:ext>
            </a:extLst>
          </p:cNvPr>
          <p:cNvSpPr txBox="1"/>
          <p:nvPr/>
        </p:nvSpPr>
        <p:spPr>
          <a:xfrm>
            <a:off x="3950208" y="3261730"/>
            <a:ext cx="1408176" cy="369332"/>
          </a:xfrm>
          <a:prstGeom prst="rect">
            <a:avLst/>
          </a:prstGeom>
          <a:noFill/>
        </p:spPr>
        <p:txBody>
          <a:bodyPr wrap="square" rtlCol="0">
            <a:spAutoFit/>
          </a:bodyPr>
          <a:lstStyle/>
          <a:p>
            <a:pPr algn="ctr"/>
            <a:r>
              <a:rPr lang="fr-FR" dirty="0"/>
              <a:t>Terre fine</a:t>
            </a:r>
          </a:p>
        </p:txBody>
      </p:sp>
      <p:sp>
        <p:nvSpPr>
          <p:cNvPr id="14" name="ZoneTexte 13">
            <a:extLst>
              <a:ext uri="{FF2B5EF4-FFF2-40B4-BE49-F238E27FC236}">
                <a16:creationId xmlns:a16="http://schemas.microsoft.com/office/drawing/2014/main" id="{653B7526-525E-40D9-8541-F0226C430DA9}"/>
              </a:ext>
            </a:extLst>
          </p:cNvPr>
          <p:cNvSpPr txBox="1"/>
          <p:nvPr/>
        </p:nvSpPr>
        <p:spPr>
          <a:xfrm>
            <a:off x="8641080" y="3446396"/>
            <a:ext cx="2249424" cy="369332"/>
          </a:xfrm>
          <a:prstGeom prst="rect">
            <a:avLst/>
          </a:prstGeom>
          <a:noFill/>
        </p:spPr>
        <p:txBody>
          <a:bodyPr wrap="square" rtlCol="0">
            <a:spAutoFit/>
          </a:bodyPr>
          <a:lstStyle/>
          <a:p>
            <a:pPr algn="ctr"/>
            <a:r>
              <a:rPr lang="fr-FR" dirty="0"/>
              <a:t>Éléments grossiers</a:t>
            </a:r>
          </a:p>
        </p:txBody>
      </p:sp>
      <p:sp>
        <p:nvSpPr>
          <p:cNvPr id="16" name="ZoneTexte 15">
            <a:extLst>
              <a:ext uri="{FF2B5EF4-FFF2-40B4-BE49-F238E27FC236}">
                <a16:creationId xmlns:a16="http://schemas.microsoft.com/office/drawing/2014/main" id="{7A33532B-6B19-40A6-9A36-7786EE9EE597}"/>
              </a:ext>
            </a:extLst>
          </p:cNvPr>
          <p:cNvSpPr txBox="1"/>
          <p:nvPr/>
        </p:nvSpPr>
        <p:spPr>
          <a:xfrm>
            <a:off x="88011" y="4581610"/>
            <a:ext cx="11948922" cy="646331"/>
          </a:xfrm>
          <a:prstGeom prst="rect">
            <a:avLst/>
          </a:prstGeom>
          <a:noFill/>
        </p:spPr>
        <p:txBody>
          <a:bodyPr wrap="square">
            <a:spAutoFit/>
          </a:bodyPr>
          <a:lstStyle/>
          <a:p>
            <a:pPr algn="just">
              <a:spcBef>
                <a:spcPts val="600"/>
              </a:spcBef>
              <a:spcAft>
                <a:spcPts val="200"/>
              </a:spcAft>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Tous ces constituants sont en proportions très variables dans le sol et ils influencent les propriétés de celui-ci (sol battant, …).</a:t>
            </a:r>
          </a:p>
        </p:txBody>
      </p:sp>
      <p:pic>
        <p:nvPicPr>
          <p:cNvPr id="18" name="Graphique 17" descr="Clap avec un remplissage uni">
            <a:hlinkClick r:id="rId3"/>
            <a:extLst>
              <a:ext uri="{FF2B5EF4-FFF2-40B4-BE49-F238E27FC236}">
                <a16:creationId xmlns:a16="http://schemas.microsoft.com/office/drawing/2014/main" id="{066277A7-0ADA-4F78-9EB2-2EBC683660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05272" y="5423732"/>
            <a:ext cx="914400" cy="914400"/>
          </a:xfrm>
          <a:prstGeom prst="rect">
            <a:avLst/>
          </a:prstGeom>
        </p:spPr>
      </p:pic>
    </p:spTree>
    <p:extLst>
      <p:ext uri="{BB962C8B-B14F-4D97-AF65-F5344CB8AC3E}">
        <p14:creationId xmlns:p14="http://schemas.microsoft.com/office/powerpoint/2010/main" val="75826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style.rotation</p:attrName>
                                        </p:attrNameLst>
                                      </p:cBhvr>
                                      <p:tavLst>
                                        <p:tav tm="0">
                                          <p:val>
                                            <p:fltVal val="90"/>
                                          </p:val>
                                        </p:tav>
                                        <p:tav tm="100000">
                                          <p:val>
                                            <p:fltVal val="0"/>
                                          </p:val>
                                        </p:tav>
                                      </p:tavLst>
                                    </p:anim>
                                    <p:animEffect transition="in" filter="fade">
                                      <p:cBhvr>
                                        <p:cTn id="6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4"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EE75D7F-9EA5-4915-8C15-D0D2B5E7892B}"/>
              </a:ext>
            </a:extLst>
          </p:cNvPr>
          <p:cNvSpPr txBox="1"/>
          <p:nvPr/>
        </p:nvSpPr>
        <p:spPr>
          <a:xfrm>
            <a:off x="1501902" y="117086"/>
            <a:ext cx="6094476" cy="369332"/>
          </a:xfrm>
          <a:prstGeom prst="rect">
            <a:avLst/>
          </a:prstGeom>
          <a:noFill/>
        </p:spPr>
        <p:txBody>
          <a:bodyPr wrap="square">
            <a:spAutoFit/>
          </a:bodyPr>
          <a:lstStyle/>
          <a:p>
            <a:pPr marL="342900" lvl="0" indent="-342900" algn="just">
              <a:spcBef>
                <a:spcPts val="1200"/>
              </a:spcBef>
              <a:spcAft>
                <a:spcPts val="1200"/>
              </a:spcAft>
              <a:buFont typeface="Wingdings" panose="05000000000000000000" pitchFamily="2" charset="2"/>
              <a:buChar char=""/>
            </a:pPr>
            <a:r>
              <a:rPr lang="fr-FR" sz="1800" b="1" kern="50" dirty="0">
                <a:solidFill>
                  <a:srgbClr val="70AD47"/>
                </a:solidFill>
                <a:effectLst/>
                <a:latin typeface="Century Gothic" panose="020B0502020202020204" pitchFamily="34" charset="0"/>
                <a:ea typeface="Times New Roman" panose="02020603050405020304" pitchFamily="18" charset="0"/>
                <a:cs typeface="Times New Roman" panose="02020603050405020304" pitchFamily="18" charset="0"/>
              </a:rPr>
              <a:t>Les éléments grossiers</a:t>
            </a:r>
          </a:p>
        </p:txBody>
      </p:sp>
      <p:sp>
        <p:nvSpPr>
          <p:cNvPr id="5" name="ZoneTexte 4">
            <a:extLst>
              <a:ext uri="{FF2B5EF4-FFF2-40B4-BE49-F238E27FC236}">
                <a16:creationId xmlns:a16="http://schemas.microsoft.com/office/drawing/2014/main" id="{4A7DA460-0321-4784-BEBD-00CB822258B0}"/>
              </a:ext>
            </a:extLst>
          </p:cNvPr>
          <p:cNvSpPr txBox="1"/>
          <p:nvPr/>
        </p:nvSpPr>
        <p:spPr>
          <a:xfrm>
            <a:off x="219456" y="621792"/>
            <a:ext cx="11777472" cy="646331"/>
          </a:xfrm>
          <a:prstGeom prst="rect">
            <a:avLst/>
          </a:prstGeom>
          <a:noFill/>
        </p:spPr>
        <p:txBody>
          <a:bodyPr wrap="square">
            <a:spAutoFit/>
          </a:bodyPr>
          <a:lstStyle/>
          <a:p>
            <a:pPr algn="just">
              <a:spcBef>
                <a:spcPts val="600"/>
              </a:spcBef>
              <a:spcAft>
                <a:spcPts val="200"/>
              </a:spcAft>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Ce sont des fragments de roches. Ils n’ont qu’un rôle de division du sol. En trop grande quantité (+ de 20% du poids de terre), ils gênent le travail du sol et le cheminement des racines.</a:t>
            </a:r>
          </a:p>
        </p:txBody>
      </p:sp>
      <p:sp>
        <p:nvSpPr>
          <p:cNvPr id="7" name="ZoneTexte 6">
            <a:extLst>
              <a:ext uri="{FF2B5EF4-FFF2-40B4-BE49-F238E27FC236}">
                <a16:creationId xmlns:a16="http://schemas.microsoft.com/office/drawing/2014/main" id="{09C7088C-DE88-440D-8D5D-33129958F836}"/>
              </a:ext>
            </a:extLst>
          </p:cNvPr>
          <p:cNvSpPr txBox="1"/>
          <p:nvPr/>
        </p:nvSpPr>
        <p:spPr>
          <a:xfrm>
            <a:off x="1501902" y="1479542"/>
            <a:ext cx="6094476" cy="369332"/>
          </a:xfrm>
          <a:prstGeom prst="rect">
            <a:avLst/>
          </a:prstGeom>
          <a:noFill/>
        </p:spPr>
        <p:txBody>
          <a:bodyPr wrap="square">
            <a:spAutoFit/>
          </a:bodyPr>
          <a:lstStyle/>
          <a:p>
            <a:pPr marL="342900" lvl="0" indent="-342900" algn="just">
              <a:spcBef>
                <a:spcPts val="1200"/>
              </a:spcBef>
              <a:spcAft>
                <a:spcPts val="1200"/>
              </a:spcAft>
              <a:buFont typeface="Wingdings" panose="05000000000000000000" pitchFamily="2" charset="2"/>
              <a:buChar char=""/>
            </a:pPr>
            <a:r>
              <a:rPr lang="fr-FR" sz="1800" b="1" kern="50" dirty="0">
                <a:solidFill>
                  <a:srgbClr val="70AD47"/>
                </a:solidFill>
                <a:effectLst/>
                <a:latin typeface="Century Gothic" panose="020B0502020202020204" pitchFamily="34" charset="0"/>
                <a:ea typeface="Times New Roman" panose="02020603050405020304" pitchFamily="18" charset="0"/>
                <a:cs typeface="Times New Roman" panose="02020603050405020304" pitchFamily="18" charset="0"/>
              </a:rPr>
              <a:t>Les sables et les limons</a:t>
            </a:r>
          </a:p>
        </p:txBody>
      </p:sp>
      <p:sp>
        <p:nvSpPr>
          <p:cNvPr id="9" name="ZoneTexte 8">
            <a:extLst>
              <a:ext uri="{FF2B5EF4-FFF2-40B4-BE49-F238E27FC236}">
                <a16:creationId xmlns:a16="http://schemas.microsoft.com/office/drawing/2014/main" id="{30F67FA8-2A8F-4F0E-B1F6-FD957F985626}"/>
              </a:ext>
            </a:extLst>
          </p:cNvPr>
          <p:cNvSpPr txBox="1"/>
          <p:nvPr/>
        </p:nvSpPr>
        <p:spPr>
          <a:xfrm>
            <a:off x="219456" y="2060294"/>
            <a:ext cx="11777472" cy="1682512"/>
          </a:xfrm>
          <a:prstGeom prst="rect">
            <a:avLst/>
          </a:prstGeom>
          <a:noFill/>
        </p:spPr>
        <p:txBody>
          <a:bodyPr wrap="square">
            <a:spAutoFit/>
          </a:bodyPr>
          <a:lstStyle/>
          <a:p>
            <a:pPr algn="just">
              <a:spcBef>
                <a:spcPts val="600"/>
              </a:spcBef>
              <a:spcAft>
                <a:spcPts val="200"/>
              </a:spcAft>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Ils proviennent de la désagrégation de la roche.</a:t>
            </a:r>
          </a:p>
          <a:p>
            <a:pPr algn="just">
              <a:spcBef>
                <a:spcPts val="600"/>
              </a:spcBef>
              <a:spcAft>
                <a:spcPts val="200"/>
              </a:spcAft>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Les sables favorisent la perméabilité du sol (on parle de sol filtrant), l’aération et le réchauffement du sol.</a:t>
            </a:r>
          </a:p>
          <a:p>
            <a:pPr algn="just">
              <a:spcBef>
                <a:spcPts val="600"/>
              </a:spcBef>
              <a:spcAft>
                <a:spcPts val="200"/>
              </a:spcAft>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Les limons, du fait de leur taille plus fine peuvent être néfastes lorsqu’ils dominent de façon trop importante car le sol a tendance à se tasser sous l’effet de la pluie (croûte de battance) et entraîne des risques d’asphyxie des racines.</a:t>
            </a:r>
          </a:p>
        </p:txBody>
      </p:sp>
      <p:pic>
        <p:nvPicPr>
          <p:cNvPr id="10" name="Image 9">
            <a:extLst>
              <a:ext uri="{FF2B5EF4-FFF2-40B4-BE49-F238E27FC236}">
                <a16:creationId xmlns:a16="http://schemas.microsoft.com/office/drawing/2014/main" id="{EA6C1C01-35FE-4024-804F-C8FBDAD32B7B}"/>
              </a:ext>
            </a:extLst>
          </p:cNvPr>
          <p:cNvPicPr>
            <a:picLocks noChangeAspect="1"/>
          </p:cNvPicPr>
          <p:nvPr/>
        </p:nvPicPr>
        <p:blipFill>
          <a:blip r:embed="rId2"/>
          <a:stretch>
            <a:fillRect/>
          </a:stretch>
        </p:blipFill>
        <p:spPr>
          <a:xfrm>
            <a:off x="1827203" y="4107325"/>
            <a:ext cx="8537594" cy="1982579"/>
          </a:xfrm>
          <a:prstGeom prst="rect">
            <a:avLst/>
          </a:prstGeom>
        </p:spPr>
      </p:pic>
    </p:spTree>
    <p:extLst>
      <p:ext uri="{BB962C8B-B14F-4D97-AF65-F5344CB8AC3E}">
        <p14:creationId xmlns:p14="http://schemas.microsoft.com/office/powerpoint/2010/main" val="253868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left)">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wipe(left)">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wipe(left)">
                                      <p:cBhvr>
                                        <p:cTn id="32" dur="500"/>
                                        <p:tgtEl>
                                          <p:spTgt spid="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7883D88-F96C-4C0A-93FC-BF9E58E59B15}"/>
              </a:ext>
            </a:extLst>
          </p:cNvPr>
          <p:cNvSpPr txBox="1"/>
          <p:nvPr/>
        </p:nvSpPr>
        <p:spPr>
          <a:xfrm>
            <a:off x="1355598" y="162806"/>
            <a:ext cx="6094476" cy="369332"/>
          </a:xfrm>
          <a:prstGeom prst="rect">
            <a:avLst/>
          </a:prstGeom>
          <a:noFill/>
        </p:spPr>
        <p:txBody>
          <a:bodyPr wrap="square">
            <a:spAutoFit/>
          </a:bodyPr>
          <a:lstStyle/>
          <a:p>
            <a:pPr marL="342900" lvl="0" indent="-342900" algn="just">
              <a:spcBef>
                <a:spcPts val="1200"/>
              </a:spcBef>
              <a:spcAft>
                <a:spcPts val="1200"/>
              </a:spcAft>
              <a:buFont typeface="Wingdings" panose="05000000000000000000" pitchFamily="2" charset="2"/>
              <a:buChar char=""/>
            </a:pPr>
            <a:r>
              <a:rPr lang="fr-FR" sz="1800" b="1" kern="50" dirty="0">
                <a:solidFill>
                  <a:srgbClr val="70AD47"/>
                </a:solidFill>
                <a:effectLst/>
                <a:latin typeface="Century Gothic" panose="020B0502020202020204" pitchFamily="34" charset="0"/>
                <a:ea typeface="Times New Roman" panose="02020603050405020304" pitchFamily="18" charset="0"/>
                <a:cs typeface="Times New Roman" panose="02020603050405020304" pitchFamily="18" charset="0"/>
              </a:rPr>
              <a:t>Les éléments argileux</a:t>
            </a:r>
          </a:p>
        </p:txBody>
      </p:sp>
      <p:sp>
        <p:nvSpPr>
          <p:cNvPr id="5" name="ZoneTexte 4">
            <a:extLst>
              <a:ext uri="{FF2B5EF4-FFF2-40B4-BE49-F238E27FC236}">
                <a16:creationId xmlns:a16="http://schemas.microsoft.com/office/drawing/2014/main" id="{DA4AB473-0DBC-40B3-B96E-1B7885CE2544}"/>
              </a:ext>
            </a:extLst>
          </p:cNvPr>
          <p:cNvSpPr txBox="1"/>
          <p:nvPr/>
        </p:nvSpPr>
        <p:spPr>
          <a:xfrm>
            <a:off x="201168" y="532138"/>
            <a:ext cx="11786616" cy="2441694"/>
          </a:xfrm>
          <a:prstGeom prst="rect">
            <a:avLst/>
          </a:prstGeom>
          <a:noFill/>
        </p:spPr>
        <p:txBody>
          <a:bodyPr wrap="square">
            <a:spAutoFit/>
          </a:bodyPr>
          <a:lstStyle/>
          <a:p>
            <a:pPr algn="just">
              <a:spcBef>
                <a:spcPts val="600"/>
              </a:spcBef>
              <a:spcAft>
                <a:spcPts val="200"/>
              </a:spcAft>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L’argile provient de l’altération chimique de la roche.</a:t>
            </a:r>
          </a:p>
          <a:p>
            <a:pPr algn="just">
              <a:spcBef>
                <a:spcPts val="600"/>
              </a:spcBef>
              <a:spcAft>
                <a:spcPts val="200"/>
              </a:spcAft>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L’argile a un rôle essentiel dans le sol puisqu’elle enrobe les particules de sables et de limon, donnant ainsi une structure au sol.</a:t>
            </a:r>
          </a:p>
          <a:p>
            <a:pPr algn="just">
              <a:spcBef>
                <a:spcPts val="600"/>
              </a:spcBef>
              <a:spcAft>
                <a:spcPts val="200"/>
              </a:spcAft>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Elle est très hydrophile : elle peut absorber beaucoup d’eau, l’argile gonfle jusqu’à devenir imperméable.</a:t>
            </a:r>
          </a:p>
          <a:p>
            <a:pPr algn="just">
              <a:spcBef>
                <a:spcPts val="600"/>
              </a:spcBef>
              <a:spcAft>
                <a:spcPts val="200"/>
              </a:spcAft>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En séchant, l’argile se rétracte et forme des craquelures.</a:t>
            </a:r>
          </a:p>
          <a:p>
            <a:pPr algn="just">
              <a:spcBef>
                <a:spcPts val="600"/>
              </a:spcBef>
              <a:spcAft>
                <a:spcPts val="200"/>
              </a:spcAft>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Elle est très plastique et adhérente (elle colle aux outils de travail).</a:t>
            </a:r>
          </a:p>
        </p:txBody>
      </p:sp>
      <p:sp>
        <p:nvSpPr>
          <p:cNvPr id="7" name="ZoneTexte 6">
            <a:extLst>
              <a:ext uri="{FF2B5EF4-FFF2-40B4-BE49-F238E27FC236}">
                <a16:creationId xmlns:a16="http://schemas.microsoft.com/office/drawing/2014/main" id="{A7D1C6FA-5CAD-4EC7-8FFA-A86A3CAABEBE}"/>
              </a:ext>
            </a:extLst>
          </p:cNvPr>
          <p:cNvSpPr txBox="1"/>
          <p:nvPr/>
        </p:nvSpPr>
        <p:spPr>
          <a:xfrm>
            <a:off x="1355598" y="2973832"/>
            <a:ext cx="6135624" cy="369332"/>
          </a:xfrm>
          <a:prstGeom prst="rect">
            <a:avLst/>
          </a:prstGeom>
          <a:noFill/>
        </p:spPr>
        <p:txBody>
          <a:bodyPr wrap="square">
            <a:spAutoFit/>
          </a:bodyPr>
          <a:lstStyle/>
          <a:p>
            <a:pPr marL="342900" lvl="0" indent="-342900" algn="just">
              <a:spcBef>
                <a:spcPts val="1200"/>
              </a:spcBef>
              <a:spcAft>
                <a:spcPts val="1200"/>
              </a:spcAft>
              <a:buFont typeface="Wingdings" panose="05000000000000000000" pitchFamily="2" charset="2"/>
              <a:buChar char=""/>
            </a:pPr>
            <a:r>
              <a:rPr lang="fr-FR" sz="1800" b="1" kern="50" dirty="0">
                <a:solidFill>
                  <a:srgbClr val="70AD47"/>
                </a:solidFill>
                <a:effectLst/>
                <a:latin typeface="Century Gothic" panose="020B0502020202020204" pitchFamily="34" charset="0"/>
                <a:ea typeface="Times New Roman" panose="02020603050405020304" pitchFamily="18" charset="0"/>
                <a:cs typeface="Times New Roman" panose="02020603050405020304" pitchFamily="18" charset="0"/>
              </a:rPr>
              <a:t>La texture du sol</a:t>
            </a:r>
          </a:p>
        </p:txBody>
      </p:sp>
      <p:sp>
        <p:nvSpPr>
          <p:cNvPr id="9" name="ZoneTexte 8">
            <a:extLst>
              <a:ext uri="{FF2B5EF4-FFF2-40B4-BE49-F238E27FC236}">
                <a16:creationId xmlns:a16="http://schemas.microsoft.com/office/drawing/2014/main" id="{46F8D610-A272-45B5-A6DA-1C124A50991C}"/>
              </a:ext>
            </a:extLst>
          </p:cNvPr>
          <p:cNvSpPr txBox="1"/>
          <p:nvPr/>
        </p:nvSpPr>
        <p:spPr>
          <a:xfrm>
            <a:off x="201168" y="3330171"/>
            <a:ext cx="6135624" cy="369332"/>
          </a:xfrm>
          <a:prstGeom prst="rect">
            <a:avLst/>
          </a:prstGeom>
          <a:noFill/>
        </p:spPr>
        <p:txBody>
          <a:bodyPr wrap="square">
            <a:spAutoFit/>
          </a:bodyPr>
          <a:lstStyle/>
          <a:p>
            <a:pPr algn="just">
              <a:spcBef>
                <a:spcPts val="200"/>
              </a:spcBef>
            </a:pPr>
            <a:r>
              <a:rPr lang="fr-FR" sz="1800" b="1" kern="50" dirty="0">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rPr>
              <a:t>DÉFINITION :</a:t>
            </a:r>
          </a:p>
        </p:txBody>
      </p:sp>
      <p:sp>
        <p:nvSpPr>
          <p:cNvPr id="11" name="ZoneTexte 10">
            <a:extLst>
              <a:ext uri="{FF2B5EF4-FFF2-40B4-BE49-F238E27FC236}">
                <a16:creationId xmlns:a16="http://schemas.microsoft.com/office/drawing/2014/main" id="{9DDBF9F2-78D2-4B74-9040-71E45A816475}"/>
              </a:ext>
            </a:extLst>
          </p:cNvPr>
          <p:cNvSpPr txBox="1"/>
          <p:nvPr/>
        </p:nvSpPr>
        <p:spPr>
          <a:xfrm>
            <a:off x="201168" y="3715782"/>
            <a:ext cx="11786616" cy="3098284"/>
          </a:xfrm>
          <a:prstGeom prst="rect">
            <a:avLst/>
          </a:prstGeom>
          <a:noFill/>
        </p:spPr>
        <p:txBody>
          <a:bodyPr wrap="square">
            <a:spAutoFit/>
          </a:bodyPr>
          <a:lstStyle/>
          <a:p>
            <a:pPr algn="just">
              <a:spcBef>
                <a:spcPts val="600"/>
              </a:spcBef>
              <a:spcAft>
                <a:spcPts val="200"/>
              </a:spcAft>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C’est l’ensemble des propriétés qui résultent de la taille des constituants. On l’apprécie en fonction du pourcentage des différents éléments.</a:t>
            </a:r>
          </a:p>
          <a:p>
            <a:pPr algn="just">
              <a:spcBef>
                <a:spcPts val="600"/>
              </a:spcBef>
              <a:spcAft>
                <a:spcPts val="200"/>
              </a:spcAft>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On la définit à l’aide du </a:t>
            </a:r>
            <a:r>
              <a:rPr lang="fr-FR" sz="1800" b="1" kern="50" dirty="0">
                <a:effectLst/>
                <a:latin typeface="Century Gothic" panose="020B0502020202020204" pitchFamily="34" charset="0"/>
                <a:ea typeface="Times New Roman" panose="02020603050405020304" pitchFamily="18" charset="0"/>
                <a:cs typeface="Times New Roman" panose="02020603050405020304" pitchFamily="18" charset="0"/>
              </a:rPr>
              <a:t>triangle des textures</a:t>
            </a: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a:t>
            </a:r>
          </a:p>
          <a:p>
            <a:pPr algn="just">
              <a:spcBef>
                <a:spcPts val="600"/>
              </a:spcBef>
              <a:spcAft>
                <a:spcPts val="200"/>
              </a:spcAft>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C’est </a:t>
            </a:r>
            <a:r>
              <a:rPr lang="fr-FR" sz="1800" b="1" kern="50" dirty="0">
                <a:effectLst/>
                <a:latin typeface="Century Gothic" panose="020B0502020202020204" pitchFamily="34" charset="0"/>
                <a:ea typeface="Times New Roman" panose="02020603050405020304" pitchFamily="18" charset="0"/>
                <a:cs typeface="Times New Roman" panose="02020603050405020304" pitchFamily="18" charset="0"/>
              </a:rPr>
              <a:t>l’analyse de sol</a:t>
            </a: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 qui permet de connaître ce pourcentage.</a:t>
            </a:r>
          </a:p>
          <a:p>
            <a:pPr algn="just">
              <a:spcBef>
                <a:spcPts val="600"/>
              </a:spcBef>
              <a:spcAft>
                <a:spcPts val="200"/>
              </a:spcAft>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Certains éléments comme le calcaire et la matière organique peuvent influencer les propriétés du sol lorsque leur taux devient élevé. Ces éléments ne sont pas pris en compte dans le triangle textural. On rajoute donc des préfixes ou des suffixes en fonction du pourcentage.</a:t>
            </a:r>
          </a:p>
          <a:p>
            <a:pPr algn="just">
              <a:spcBef>
                <a:spcPts val="600"/>
              </a:spcBef>
              <a:spcAft>
                <a:spcPts val="200"/>
              </a:spcAft>
            </a:pPr>
            <a:r>
              <a:rPr lang="fr-FR" sz="1800" b="1" kern="50" dirty="0">
                <a:effectLst/>
                <a:latin typeface="Century Gothic" panose="020B0502020202020204" pitchFamily="34" charset="0"/>
                <a:ea typeface="Times New Roman" panose="02020603050405020304" pitchFamily="18" charset="0"/>
                <a:cs typeface="Times New Roman" panose="02020603050405020304" pitchFamily="18" charset="0"/>
              </a:rPr>
              <a:t>Ex</a:t>
            </a: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 : 	Teneur en calcaire entre 20 et 50% : calcaire argilo-limoneux.</a:t>
            </a:r>
          </a:p>
          <a:p>
            <a:pPr algn="just">
              <a:spcBef>
                <a:spcPts val="600"/>
              </a:spcBef>
              <a:spcAft>
                <a:spcPts val="200"/>
              </a:spcAft>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	Teneur en M.O. entre 5 et 20% : limono-argileux humifère.</a:t>
            </a:r>
          </a:p>
        </p:txBody>
      </p:sp>
    </p:spTree>
    <p:extLst>
      <p:ext uri="{BB962C8B-B14F-4D97-AF65-F5344CB8AC3E}">
        <p14:creationId xmlns:p14="http://schemas.microsoft.com/office/powerpoint/2010/main" val="195732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left)">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wipe(left)">
                                      <p:cBhvr>
                                        <p:cTn id="47" dur="500"/>
                                        <p:tgtEl>
                                          <p:spTgt spid="1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
                                            <p:txEl>
                                              <p:pRg st="1" end="1"/>
                                            </p:txEl>
                                          </p:spTgt>
                                        </p:tgtEl>
                                        <p:attrNameLst>
                                          <p:attrName>style.visibility</p:attrName>
                                        </p:attrNameLst>
                                      </p:cBhvr>
                                      <p:to>
                                        <p:strVal val="visible"/>
                                      </p:to>
                                    </p:set>
                                    <p:animEffect transition="in" filter="wipe(left)">
                                      <p:cBhvr>
                                        <p:cTn id="52" dur="500"/>
                                        <p:tgtEl>
                                          <p:spTgt spid="11">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
                                            <p:txEl>
                                              <p:pRg st="2" end="2"/>
                                            </p:txEl>
                                          </p:spTgt>
                                        </p:tgtEl>
                                        <p:attrNameLst>
                                          <p:attrName>style.visibility</p:attrName>
                                        </p:attrNameLst>
                                      </p:cBhvr>
                                      <p:to>
                                        <p:strVal val="visible"/>
                                      </p:to>
                                    </p:set>
                                    <p:animEffect transition="in" filter="wipe(left)">
                                      <p:cBhvr>
                                        <p:cTn id="57" dur="500"/>
                                        <p:tgtEl>
                                          <p:spTgt spid="11">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1">
                                            <p:txEl>
                                              <p:pRg st="3" end="3"/>
                                            </p:txEl>
                                          </p:spTgt>
                                        </p:tgtEl>
                                        <p:attrNameLst>
                                          <p:attrName>style.visibility</p:attrName>
                                        </p:attrNameLst>
                                      </p:cBhvr>
                                      <p:to>
                                        <p:strVal val="visible"/>
                                      </p:to>
                                    </p:set>
                                    <p:animEffect transition="in" filter="wipe(left)">
                                      <p:cBhvr>
                                        <p:cTn id="62" dur="500"/>
                                        <p:tgtEl>
                                          <p:spTgt spid="11">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1">
                                            <p:txEl>
                                              <p:pRg st="4" end="4"/>
                                            </p:txEl>
                                          </p:spTgt>
                                        </p:tgtEl>
                                        <p:attrNameLst>
                                          <p:attrName>style.visibility</p:attrName>
                                        </p:attrNameLst>
                                      </p:cBhvr>
                                      <p:to>
                                        <p:strVal val="visible"/>
                                      </p:to>
                                    </p:set>
                                    <p:animEffect transition="in" filter="wipe(left)">
                                      <p:cBhvr>
                                        <p:cTn id="67" dur="500"/>
                                        <p:tgtEl>
                                          <p:spTgt spid="11">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1">
                                            <p:txEl>
                                              <p:pRg st="5" end="5"/>
                                            </p:txEl>
                                          </p:spTgt>
                                        </p:tgtEl>
                                        <p:attrNameLst>
                                          <p:attrName>style.visibility</p:attrName>
                                        </p:attrNameLst>
                                      </p:cBhvr>
                                      <p:to>
                                        <p:strVal val="visible"/>
                                      </p:to>
                                    </p:set>
                                    <p:animEffect transition="in" filter="wipe(left)">
                                      <p:cBhvr>
                                        <p:cTn id="72"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P spid="7" grpId="0"/>
      <p:bldP spid="9" grpId="0"/>
      <p:bldP spid="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3D23E9B-1BC5-4E68-A5C0-585C1B601FE6}"/>
              </a:ext>
            </a:extLst>
          </p:cNvPr>
          <p:cNvSpPr txBox="1"/>
          <p:nvPr/>
        </p:nvSpPr>
        <p:spPr>
          <a:xfrm>
            <a:off x="770382" y="171950"/>
            <a:ext cx="5206134" cy="369332"/>
          </a:xfrm>
          <a:prstGeom prst="rect">
            <a:avLst/>
          </a:prstGeom>
          <a:noFill/>
        </p:spPr>
        <p:txBody>
          <a:bodyPr wrap="square">
            <a:spAutoFit/>
          </a:bodyPr>
          <a:lstStyle/>
          <a:p>
            <a:pPr marL="342900" lvl="0" indent="-342900" algn="just">
              <a:spcBef>
                <a:spcPts val="600"/>
              </a:spcBef>
              <a:spcAft>
                <a:spcPts val="600"/>
              </a:spcAft>
              <a:buFont typeface="+mj-lt"/>
              <a:buAutoNum type="arabicPeriod" startAt="2"/>
            </a:pPr>
            <a:r>
              <a:rPr lang="fr-FR" sz="1800" b="1" kern="50" dirty="0">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rPr>
              <a:t>La structure du sol</a:t>
            </a:r>
          </a:p>
        </p:txBody>
      </p:sp>
      <p:sp>
        <p:nvSpPr>
          <p:cNvPr id="11" name="ZoneTexte 10">
            <a:extLst>
              <a:ext uri="{FF2B5EF4-FFF2-40B4-BE49-F238E27FC236}">
                <a16:creationId xmlns:a16="http://schemas.microsoft.com/office/drawing/2014/main" id="{EC9D9818-F3E7-4DC9-B07C-4BEF632CE717}"/>
              </a:ext>
            </a:extLst>
          </p:cNvPr>
          <p:cNvSpPr txBox="1"/>
          <p:nvPr/>
        </p:nvSpPr>
        <p:spPr>
          <a:xfrm>
            <a:off x="148590" y="541282"/>
            <a:ext cx="1762506" cy="369332"/>
          </a:xfrm>
          <a:prstGeom prst="rect">
            <a:avLst/>
          </a:prstGeom>
          <a:noFill/>
        </p:spPr>
        <p:txBody>
          <a:bodyPr wrap="square">
            <a:spAutoFit/>
          </a:bodyPr>
          <a:lstStyle/>
          <a:p>
            <a:pPr algn="just">
              <a:spcBef>
                <a:spcPts val="200"/>
              </a:spcBef>
            </a:pPr>
            <a:r>
              <a:rPr lang="fr-FR" sz="1800" b="1" kern="50" dirty="0">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rPr>
              <a:t>DÉFINITION :</a:t>
            </a:r>
          </a:p>
        </p:txBody>
      </p:sp>
      <p:sp>
        <p:nvSpPr>
          <p:cNvPr id="16" name="ZoneTexte 15">
            <a:extLst>
              <a:ext uri="{FF2B5EF4-FFF2-40B4-BE49-F238E27FC236}">
                <a16:creationId xmlns:a16="http://schemas.microsoft.com/office/drawing/2014/main" id="{BC30825F-AE45-4491-A50B-BB2CEE5268B0}"/>
              </a:ext>
            </a:extLst>
          </p:cNvPr>
          <p:cNvSpPr txBox="1"/>
          <p:nvPr/>
        </p:nvSpPr>
        <p:spPr>
          <a:xfrm>
            <a:off x="221742" y="1185147"/>
            <a:ext cx="5754774" cy="1754326"/>
          </a:xfrm>
          <a:prstGeom prst="rect">
            <a:avLst/>
          </a:prstGeom>
          <a:noFill/>
        </p:spPr>
        <p:txBody>
          <a:bodyPr wrap="square">
            <a:spAutoFit/>
          </a:bodyPr>
          <a:lstStyle/>
          <a:p>
            <a:pPr algn="just"/>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La structure du sol représente le mode d’assemblage des particules entre elles. Le sol apparaît comme un ensemble d’éléments que l’on appelle des </a:t>
            </a:r>
            <a:r>
              <a:rPr lang="fr-FR" sz="1800" b="1" kern="50" dirty="0">
                <a:effectLst/>
                <a:latin typeface="Century Gothic" panose="020B0502020202020204" pitchFamily="34" charset="0"/>
                <a:ea typeface="Times New Roman" panose="02020603050405020304" pitchFamily="18" charset="0"/>
                <a:cs typeface="Times New Roman" panose="02020603050405020304" pitchFamily="18" charset="0"/>
              </a:rPr>
              <a:t>agrégats</a:t>
            </a: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 L’agrégat est formé d’un squelette de grains (sable + limon) reliés entre eux par le complexe argilo-humique.</a:t>
            </a:r>
            <a:endParaRPr lang="fr-FR" dirty="0"/>
          </a:p>
        </p:txBody>
      </p:sp>
      <p:pic>
        <p:nvPicPr>
          <p:cNvPr id="13" name="Image 12">
            <a:extLst>
              <a:ext uri="{FF2B5EF4-FFF2-40B4-BE49-F238E27FC236}">
                <a16:creationId xmlns:a16="http://schemas.microsoft.com/office/drawing/2014/main" id="{EDE55EDD-3D6F-4A88-B6CF-930A00096718}"/>
              </a:ext>
            </a:extLst>
          </p:cNvPr>
          <p:cNvPicPr>
            <a:picLocks noChangeAspect="1"/>
          </p:cNvPicPr>
          <p:nvPr/>
        </p:nvPicPr>
        <p:blipFill>
          <a:blip r:embed="rId2"/>
          <a:stretch>
            <a:fillRect/>
          </a:stretch>
        </p:blipFill>
        <p:spPr>
          <a:xfrm>
            <a:off x="6215484" y="171950"/>
            <a:ext cx="5206134" cy="4456314"/>
          </a:xfrm>
          <a:prstGeom prst="rect">
            <a:avLst/>
          </a:prstGeom>
        </p:spPr>
      </p:pic>
      <p:sp>
        <p:nvSpPr>
          <p:cNvPr id="19" name="ZoneTexte 18">
            <a:extLst>
              <a:ext uri="{FF2B5EF4-FFF2-40B4-BE49-F238E27FC236}">
                <a16:creationId xmlns:a16="http://schemas.microsoft.com/office/drawing/2014/main" id="{93020442-47DE-4149-B9A4-35DB8832CC2A}"/>
              </a:ext>
            </a:extLst>
          </p:cNvPr>
          <p:cNvSpPr txBox="1"/>
          <p:nvPr/>
        </p:nvSpPr>
        <p:spPr>
          <a:xfrm>
            <a:off x="148590" y="4902797"/>
            <a:ext cx="11418570" cy="1302921"/>
          </a:xfrm>
          <a:prstGeom prst="rect">
            <a:avLst/>
          </a:prstGeom>
          <a:noFill/>
        </p:spPr>
        <p:txBody>
          <a:bodyPr wrap="square">
            <a:spAutoFit/>
          </a:bodyPr>
          <a:lstStyle/>
          <a:p>
            <a:pPr algn="just">
              <a:spcBef>
                <a:spcPts val="600"/>
              </a:spcBef>
              <a:spcAft>
                <a:spcPts val="200"/>
              </a:spcAft>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La structure du sol va jouer sur différents facteurs :</a:t>
            </a:r>
          </a:p>
          <a:p>
            <a:pPr marL="342900" lvl="0" indent="-342900" algn="just">
              <a:spcBef>
                <a:spcPts val="600"/>
              </a:spcBef>
              <a:buFont typeface="Wingdings" panose="05000000000000000000" pitchFamily="2" charset="2"/>
              <a:buChar char=""/>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Porosité du sol, qui représente l’ensemble des espaces vides entre les particules, occupés par l’eau et l’air.</a:t>
            </a:r>
          </a:p>
          <a:p>
            <a:pPr marL="342900" lvl="0" indent="-342900" algn="just">
              <a:spcAft>
                <a:spcPts val="200"/>
              </a:spcAft>
              <a:buFont typeface="Wingdings" panose="05000000000000000000" pitchFamily="2" charset="2"/>
              <a:buChar char=""/>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Consistance du sol, qui peut se définir comme la résistance du sol à la déformation et à la rupture.</a:t>
            </a:r>
          </a:p>
        </p:txBody>
      </p:sp>
    </p:spTree>
    <p:extLst>
      <p:ext uri="{BB962C8B-B14F-4D97-AF65-F5344CB8AC3E}">
        <p14:creationId xmlns:p14="http://schemas.microsoft.com/office/powerpoint/2010/main" val="307896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wipe(left)">
                                      <p:cBhvr>
                                        <p:cTn id="27" dur="500"/>
                                        <p:tgtEl>
                                          <p:spTgt spid="1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xEl>
                                              <p:pRg st="1" end="1"/>
                                            </p:txEl>
                                          </p:spTgt>
                                        </p:tgtEl>
                                        <p:attrNameLst>
                                          <p:attrName>style.visibility</p:attrName>
                                        </p:attrNameLst>
                                      </p:cBhvr>
                                      <p:to>
                                        <p:strVal val="visible"/>
                                      </p:to>
                                    </p:set>
                                    <p:animEffect transition="in" filter="wipe(left)">
                                      <p:cBhvr>
                                        <p:cTn id="32" dur="500"/>
                                        <p:tgtEl>
                                          <p:spTgt spid="1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
                                            <p:txEl>
                                              <p:pRg st="2" end="2"/>
                                            </p:txEl>
                                          </p:spTgt>
                                        </p:tgtEl>
                                        <p:attrNameLst>
                                          <p:attrName>style.visibility</p:attrName>
                                        </p:attrNameLst>
                                      </p:cBhvr>
                                      <p:to>
                                        <p:strVal val="visible"/>
                                      </p:to>
                                    </p:set>
                                    <p:animEffect transition="in" filter="wipe(left)">
                                      <p:cBhvr>
                                        <p:cTn id="37"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6" grpId="0"/>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3F1783B-A429-4794-8403-9AAB1E8D6048}"/>
              </a:ext>
            </a:extLst>
          </p:cNvPr>
          <p:cNvSpPr txBox="1"/>
          <p:nvPr/>
        </p:nvSpPr>
        <p:spPr>
          <a:xfrm>
            <a:off x="1172718" y="216221"/>
            <a:ext cx="6094476" cy="369332"/>
          </a:xfrm>
          <a:prstGeom prst="rect">
            <a:avLst/>
          </a:prstGeom>
          <a:noFill/>
        </p:spPr>
        <p:txBody>
          <a:bodyPr wrap="square">
            <a:spAutoFit/>
          </a:bodyPr>
          <a:lstStyle/>
          <a:p>
            <a:pPr marL="342900" lvl="0" indent="-342900" algn="just">
              <a:spcBef>
                <a:spcPts val="600"/>
              </a:spcBef>
              <a:spcAft>
                <a:spcPts val="600"/>
              </a:spcAft>
              <a:buFont typeface="+mj-lt"/>
              <a:buAutoNum type="arabicPeriod" startAt="3"/>
            </a:pPr>
            <a:r>
              <a:rPr lang="fr-FR" sz="1800" b="1" kern="50" dirty="0">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rPr>
              <a:t>Propriétés physiques du sol</a:t>
            </a:r>
          </a:p>
        </p:txBody>
      </p:sp>
      <p:sp>
        <p:nvSpPr>
          <p:cNvPr id="5" name="ZoneTexte 4">
            <a:extLst>
              <a:ext uri="{FF2B5EF4-FFF2-40B4-BE49-F238E27FC236}">
                <a16:creationId xmlns:a16="http://schemas.microsoft.com/office/drawing/2014/main" id="{E7F9D18D-0FBF-4DB9-A7B0-A9C3703A77DF}"/>
              </a:ext>
            </a:extLst>
          </p:cNvPr>
          <p:cNvSpPr txBox="1"/>
          <p:nvPr/>
        </p:nvSpPr>
        <p:spPr>
          <a:xfrm>
            <a:off x="1876806" y="650157"/>
            <a:ext cx="1652778" cy="369332"/>
          </a:xfrm>
          <a:prstGeom prst="rect">
            <a:avLst/>
          </a:prstGeom>
          <a:noFill/>
        </p:spPr>
        <p:txBody>
          <a:bodyPr wrap="square">
            <a:spAutoFit/>
          </a:bodyPr>
          <a:lstStyle/>
          <a:p>
            <a:pPr marL="342900" lvl="0" indent="-342900" algn="just">
              <a:spcBef>
                <a:spcPts val="600"/>
              </a:spcBef>
              <a:spcAft>
                <a:spcPts val="200"/>
              </a:spcAft>
              <a:buFont typeface="+mj-lt"/>
              <a:buAutoNum type="alphaLcPeriod"/>
            </a:pPr>
            <a:r>
              <a:rPr lang="fr-FR" sz="1800" b="1" i="1" kern="50" dirty="0">
                <a:effectLst/>
                <a:latin typeface="Century Gothic" panose="020B0502020202020204" pitchFamily="34" charset="0"/>
                <a:ea typeface="Times New Roman" panose="02020603050405020304" pitchFamily="18" charset="0"/>
                <a:cs typeface="Times New Roman" panose="02020603050405020304" pitchFamily="18" charset="0"/>
              </a:rPr>
              <a:t>L’eau</a:t>
            </a:r>
          </a:p>
        </p:txBody>
      </p:sp>
      <p:sp>
        <p:nvSpPr>
          <p:cNvPr id="7" name="ZoneTexte 6">
            <a:extLst>
              <a:ext uri="{FF2B5EF4-FFF2-40B4-BE49-F238E27FC236}">
                <a16:creationId xmlns:a16="http://schemas.microsoft.com/office/drawing/2014/main" id="{DF22DDCE-C9E5-469B-B71E-674C4EFA3B35}"/>
              </a:ext>
            </a:extLst>
          </p:cNvPr>
          <p:cNvSpPr txBox="1"/>
          <p:nvPr/>
        </p:nvSpPr>
        <p:spPr>
          <a:xfrm>
            <a:off x="252984" y="1284665"/>
            <a:ext cx="11686032" cy="3477875"/>
          </a:xfrm>
          <a:prstGeom prst="rect">
            <a:avLst/>
          </a:prstGeom>
          <a:noFill/>
        </p:spPr>
        <p:txBody>
          <a:bodyPr wrap="square">
            <a:spAutoFit/>
          </a:bodyPr>
          <a:lstStyle/>
          <a:p>
            <a:pPr algn="just">
              <a:spcBef>
                <a:spcPts val="600"/>
              </a:spcBef>
              <a:spcAft>
                <a:spcPts val="200"/>
              </a:spcAft>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L’eau du sol provient de l’eau de pluie.</a:t>
            </a:r>
          </a:p>
          <a:p>
            <a:pPr marL="342900" lvl="0" indent="-342900" algn="just">
              <a:spcBef>
                <a:spcPts val="1200"/>
              </a:spcBef>
              <a:spcAft>
                <a:spcPts val="1200"/>
              </a:spcAft>
              <a:buFont typeface="Wingdings" panose="05000000000000000000" pitchFamily="2" charset="2"/>
              <a:buChar char=""/>
            </a:pPr>
            <a:r>
              <a:rPr lang="fr-FR" sz="1800" b="1" kern="50" dirty="0">
                <a:solidFill>
                  <a:srgbClr val="70AD47"/>
                </a:solidFill>
                <a:effectLst/>
                <a:latin typeface="Century Gothic" panose="020B0502020202020204" pitchFamily="34" charset="0"/>
                <a:ea typeface="Times New Roman" panose="02020603050405020304" pitchFamily="18" charset="0"/>
                <a:cs typeface="Times New Roman" panose="02020603050405020304" pitchFamily="18" charset="0"/>
              </a:rPr>
              <a:t>Stockage de l’eau dans le sol</a:t>
            </a:r>
          </a:p>
          <a:p>
            <a:pPr algn="just">
              <a:spcBef>
                <a:spcPts val="600"/>
              </a:spcBef>
              <a:spcAft>
                <a:spcPts val="200"/>
              </a:spcAft>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L’eau est retenue grâce à des forces d’attractions :  « la force de succion ». Toute cette eau n’est pas forcément utilisable par les plantes, une partie est retenue par les agrégats du sol.</a:t>
            </a:r>
          </a:p>
          <a:p>
            <a:pPr algn="just">
              <a:spcBef>
                <a:spcPts val="600"/>
              </a:spcBef>
              <a:spcAft>
                <a:spcPts val="200"/>
              </a:spcAft>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De plus, en dessous d’un certain taux d’humidité, la plante ne peut plus la prélever. Il existe différentes caractéristiques hydriques :</a:t>
            </a:r>
          </a:p>
          <a:p>
            <a:pPr marL="342900" lvl="0" indent="-342900" algn="just">
              <a:spcBef>
                <a:spcPts val="600"/>
              </a:spcBef>
              <a:buFont typeface="Wingdings" panose="05000000000000000000" pitchFamily="2" charset="2"/>
              <a:buChar char=""/>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Le </a:t>
            </a:r>
            <a:r>
              <a:rPr lang="fr-FR" sz="1800" b="1" kern="50" dirty="0">
                <a:effectLst/>
                <a:latin typeface="Century Gothic" panose="020B0502020202020204" pitchFamily="34" charset="0"/>
                <a:ea typeface="Times New Roman" panose="02020603050405020304" pitchFamily="18" charset="0"/>
                <a:cs typeface="Times New Roman" panose="02020603050405020304" pitchFamily="18" charset="0"/>
              </a:rPr>
              <a:t>point de ressuyage</a:t>
            </a: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 : il représente l’état d’humidité du sol à la capacité de rétention maximale lorsque l’eau de gravité s’est écoulée (environ 48h après une pluie).</a:t>
            </a:r>
          </a:p>
          <a:p>
            <a:pPr marL="342900" lvl="0" indent="-342900" algn="just">
              <a:spcAft>
                <a:spcPts val="200"/>
              </a:spcAft>
              <a:buFont typeface="Wingdings" panose="05000000000000000000" pitchFamily="2" charset="2"/>
              <a:buChar char=""/>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Le </a:t>
            </a:r>
            <a:r>
              <a:rPr lang="fr-FR" sz="1800" b="1" kern="50" dirty="0">
                <a:effectLst/>
                <a:latin typeface="Century Gothic" panose="020B0502020202020204" pitchFamily="34" charset="0"/>
                <a:ea typeface="Times New Roman" panose="02020603050405020304" pitchFamily="18" charset="0"/>
                <a:cs typeface="Times New Roman" panose="02020603050405020304" pitchFamily="18" charset="0"/>
              </a:rPr>
              <a:t>point de flétrissement</a:t>
            </a: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 : il correspond à l’état d’humidité du sol à partir duquel la plante ne peut plus prélever l’eau.</a:t>
            </a:r>
          </a:p>
        </p:txBody>
      </p:sp>
    </p:spTree>
    <p:extLst>
      <p:ext uri="{BB962C8B-B14F-4D97-AF65-F5344CB8AC3E}">
        <p14:creationId xmlns:p14="http://schemas.microsoft.com/office/powerpoint/2010/main" val="296344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left)">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left)">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left)">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wipe(left)">
                                      <p:cBhvr>
                                        <p:cTn id="32" dur="5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wipe(left)">
                                      <p:cBhvr>
                                        <p:cTn id="37" dur="500"/>
                                        <p:tgtEl>
                                          <p:spTgt spid="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wipe(left)">
                                      <p:cBhvr>
                                        <p:cTn id="4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3FCC3FC4-C639-42CC-94E9-2794258F01EC}"/>
              </a:ext>
            </a:extLst>
          </p:cNvPr>
          <p:cNvPicPr>
            <a:picLocks noChangeAspect="1"/>
          </p:cNvPicPr>
          <p:nvPr/>
        </p:nvPicPr>
        <p:blipFill>
          <a:blip r:embed="rId2"/>
          <a:stretch>
            <a:fillRect/>
          </a:stretch>
        </p:blipFill>
        <p:spPr>
          <a:xfrm>
            <a:off x="1582437" y="1007285"/>
            <a:ext cx="9027126" cy="4843431"/>
          </a:xfrm>
          <a:prstGeom prst="rect">
            <a:avLst/>
          </a:prstGeom>
        </p:spPr>
      </p:pic>
      <p:sp>
        <p:nvSpPr>
          <p:cNvPr id="3" name="ZoneTexte 2">
            <a:extLst>
              <a:ext uri="{FF2B5EF4-FFF2-40B4-BE49-F238E27FC236}">
                <a16:creationId xmlns:a16="http://schemas.microsoft.com/office/drawing/2014/main" id="{4F8B528D-DC93-460C-96E3-B2CA3D254FF7}"/>
              </a:ext>
            </a:extLst>
          </p:cNvPr>
          <p:cNvSpPr txBox="1"/>
          <p:nvPr/>
        </p:nvSpPr>
        <p:spPr>
          <a:xfrm>
            <a:off x="2084832" y="4818888"/>
            <a:ext cx="978933" cy="646331"/>
          </a:xfrm>
          <a:prstGeom prst="rect">
            <a:avLst/>
          </a:prstGeom>
          <a:noFill/>
        </p:spPr>
        <p:txBody>
          <a:bodyPr wrap="square" rtlCol="0">
            <a:spAutoFit/>
          </a:bodyPr>
          <a:lstStyle/>
          <a:p>
            <a:r>
              <a:rPr lang="fr-FR" dirty="0"/>
              <a:t>Eau de gravité</a:t>
            </a:r>
          </a:p>
        </p:txBody>
      </p:sp>
      <p:sp>
        <p:nvSpPr>
          <p:cNvPr id="4" name="ZoneTexte 3">
            <a:extLst>
              <a:ext uri="{FF2B5EF4-FFF2-40B4-BE49-F238E27FC236}">
                <a16:creationId xmlns:a16="http://schemas.microsoft.com/office/drawing/2014/main" id="{CDE0786A-5C43-4110-8268-B9C7802AADA6}"/>
              </a:ext>
            </a:extLst>
          </p:cNvPr>
          <p:cNvSpPr txBox="1"/>
          <p:nvPr/>
        </p:nvSpPr>
        <p:spPr>
          <a:xfrm>
            <a:off x="3593592" y="2020824"/>
            <a:ext cx="1344168" cy="646331"/>
          </a:xfrm>
          <a:prstGeom prst="rect">
            <a:avLst/>
          </a:prstGeom>
          <a:noFill/>
        </p:spPr>
        <p:txBody>
          <a:bodyPr wrap="square" rtlCol="0">
            <a:spAutoFit/>
          </a:bodyPr>
          <a:lstStyle/>
          <a:p>
            <a:pPr algn="ctr"/>
            <a:r>
              <a:rPr lang="fr-FR" dirty="0"/>
              <a:t>Point de ressuyage</a:t>
            </a:r>
          </a:p>
        </p:txBody>
      </p:sp>
      <p:sp>
        <p:nvSpPr>
          <p:cNvPr id="5" name="ZoneTexte 4">
            <a:extLst>
              <a:ext uri="{FF2B5EF4-FFF2-40B4-BE49-F238E27FC236}">
                <a16:creationId xmlns:a16="http://schemas.microsoft.com/office/drawing/2014/main" id="{CE1E66BF-777A-44A9-AF42-4BD300CC7C57}"/>
              </a:ext>
            </a:extLst>
          </p:cNvPr>
          <p:cNvSpPr txBox="1"/>
          <p:nvPr/>
        </p:nvSpPr>
        <p:spPr>
          <a:xfrm>
            <a:off x="3593592" y="3289439"/>
            <a:ext cx="1344168" cy="923330"/>
          </a:xfrm>
          <a:prstGeom prst="rect">
            <a:avLst/>
          </a:prstGeom>
          <a:noFill/>
        </p:spPr>
        <p:txBody>
          <a:bodyPr wrap="square" rtlCol="0">
            <a:spAutoFit/>
          </a:bodyPr>
          <a:lstStyle/>
          <a:p>
            <a:pPr algn="ctr"/>
            <a:r>
              <a:rPr lang="fr-FR" dirty="0"/>
              <a:t>Environ 48H après une pluie</a:t>
            </a:r>
          </a:p>
        </p:txBody>
      </p:sp>
      <p:sp>
        <p:nvSpPr>
          <p:cNvPr id="6" name="ZoneTexte 5">
            <a:extLst>
              <a:ext uri="{FF2B5EF4-FFF2-40B4-BE49-F238E27FC236}">
                <a16:creationId xmlns:a16="http://schemas.microsoft.com/office/drawing/2014/main" id="{4FA0D51C-8FE6-4AFC-BEB5-7E0BC6679E1D}"/>
              </a:ext>
            </a:extLst>
          </p:cNvPr>
          <p:cNvSpPr txBox="1"/>
          <p:nvPr/>
        </p:nvSpPr>
        <p:spPr>
          <a:xfrm>
            <a:off x="6839712" y="2020824"/>
            <a:ext cx="1682495" cy="646331"/>
          </a:xfrm>
          <a:prstGeom prst="rect">
            <a:avLst/>
          </a:prstGeom>
          <a:noFill/>
        </p:spPr>
        <p:txBody>
          <a:bodyPr wrap="square" rtlCol="0">
            <a:spAutoFit/>
          </a:bodyPr>
          <a:lstStyle/>
          <a:p>
            <a:pPr algn="ctr"/>
            <a:r>
              <a:rPr lang="fr-FR" dirty="0"/>
              <a:t>Point de flétrissement</a:t>
            </a:r>
          </a:p>
        </p:txBody>
      </p:sp>
      <p:sp>
        <p:nvSpPr>
          <p:cNvPr id="7" name="ZoneTexte 6">
            <a:extLst>
              <a:ext uri="{FF2B5EF4-FFF2-40B4-BE49-F238E27FC236}">
                <a16:creationId xmlns:a16="http://schemas.microsoft.com/office/drawing/2014/main" id="{A37DDB31-75FF-48A5-82B8-196C53E787F7}"/>
              </a:ext>
            </a:extLst>
          </p:cNvPr>
          <p:cNvSpPr txBox="1"/>
          <p:nvPr/>
        </p:nvSpPr>
        <p:spPr>
          <a:xfrm>
            <a:off x="5175504" y="4718304"/>
            <a:ext cx="1545336" cy="830997"/>
          </a:xfrm>
          <a:prstGeom prst="rect">
            <a:avLst/>
          </a:prstGeom>
          <a:noFill/>
        </p:spPr>
        <p:txBody>
          <a:bodyPr wrap="square" rtlCol="0">
            <a:spAutoFit/>
          </a:bodyPr>
          <a:lstStyle/>
          <a:p>
            <a:pPr algn="ctr"/>
            <a:r>
              <a:rPr lang="fr-FR" sz="1600" dirty="0"/>
              <a:t>Eau utilisable par les plantes</a:t>
            </a:r>
          </a:p>
        </p:txBody>
      </p:sp>
      <p:sp>
        <p:nvSpPr>
          <p:cNvPr id="8" name="ZoneTexte 7">
            <a:extLst>
              <a:ext uri="{FF2B5EF4-FFF2-40B4-BE49-F238E27FC236}">
                <a16:creationId xmlns:a16="http://schemas.microsoft.com/office/drawing/2014/main" id="{662A61B7-896D-462F-998E-F9EAF592CD3C}"/>
              </a:ext>
            </a:extLst>
          </p:cNvPr>
          <p:cNvSpPr txBox="1"/>
          <p:nvPr/>
        </p:nvSpPr>
        <p:spPr>
          <a:xfrm>
            <a:off x="8424673" y="4718304"/>
            <a:ext cx="1789175" cy="584775"/>
          </a:xfrm>
          <a:prstGeom prst="rect">
            <a:avLst/>
          </a:prstGeom>
          <a:noFill/>
        </p:spPr>
        <p:txBody>
          <a:bodyPr wrap="square" rtlCol="0">
            <a:spAutoFit/>
          </a:bodyPr>
          <a:lstStyle/>
          <a:p>
            <a:pPr algn="ctr"/>
            <a:r>
              <a:rPr lang="fr-FR" sz="1600" dirty="0"/>
              <a:t>Eau inutilisable par les plantes</a:t>
            </a:r>
          </a:p>
        </p:txBody>
      </p:sp>
    </p:spTree>
    <p:extLst>
      <p:ext uri="{BB962C8B-B14F-4D97-AF65-F5344CB8AC3E}">
        <p14:creationId xmlns:p14="http://schemas.microsoft.com/office/powerpoint/2010/main" val="294451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2AD1397-9682-4C13-8925-073E0F9D4BEE}"/>
              </a:ext>
            </a:extLst>
          </p:cNvPr>
          <p:cNvSpPr txBox="1"/>
          <p:nvPr/>
        </p:nvSpPr>
        <p:spPr>
          <a:xfrm>
            <a:off x="184404" y="205155"/>
            <a:ext cx="11823192" cy="3503523"/>
          </a:xfrm>
          <a:prstGeom prst="rect">
            <a:avLst/>
          </a:prstGeom>
          <a:noFill/>
        </p:spPr>
        <p:txBody>
          <a:bodyPr wrap="square">
            <a:spAutoFit/>
          </a:bodyPr>
          <a:lstStyle/>
          <a:p>
            <a:pPr marL="1714500" lvl="3" indent="-342900" algn="just">
              <a:spcBef>
                <a:spcPts val="1200"/>
              </a:spcBef>
              <a:spcAft>
                <a:spcPts val="1200"/>
              </a:spcAft>
              <a:buFont typeface="Wingdings" panose="05000000000000000000" pitchFamily="2" charset="2"/>
              <a:buChar char=""/>
            </a:pPr>
            <a:r>
              <a:rPr lang="fr-FR" b="1" kern="50" dirty="0">
                <a:solidFill>
                  <a:srgbClr val="70AD47"/>
                </a:solidFill>
                <a:effectLst/>
                <a:latin typeface="Century Gothic" panose="020B0502020202020204" pitchFamily="34" charset="0"/>
                <a:ea typeface="Times New Roman" panose="02020603050405020304" pitchFamily="18" charset="0"/>
                <a:cs typeface="Times New Roman" panose="02020603050405020304" pitchFamily="18" charset="0"/>
              </a:rPr>
              <a:t>Mouvement de l’eau dans le sol</a:t>
            </a:r>
          </a:p>
          <a:p>
            <a:pPr algn="just">
              <a:spcBef>
                <a:spcPts val="600"/>
              </a:spcBef>
              <a:spcAft>
                <a:spcPts val="200"/>
              </a:spcAft>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L’eau dans le sol subit :</a:t>
            </a:r>
          </a:p>
          <a:p>
            <a:pPr marL="342900" lvl="0" indent="-342900" algn="just">
              <a:spcBef>
                <a:spcPts val="600"/>
              </a:spcBef>
              <a:buFont typeface="Wingdings" panose="05000000000000000000" pitchFamily="2" charset="2"/>
              <a:buChar char=""/>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Des mouvements descendants : c’est </a:t>
            </a:r>
            <a:r>
              <a:rPr lang="fr-FR" sz="1800" b="1" kern="50" dirty="0">
                <a:effectLst/>
                <a:latin typeface="Century Gothic" panose="020B0502020202020204" pitchFamily="34" charset="0"/>
                <a:ea typeface="Times New Roman" panose="02020603050405020304" pitchFamily="18" charset="0"/>
                <a:cs typeface="Times New Roman" panose="02020603050405020304" pitchFamily="18" charset="0"/>
              </a:rPr>
              <a:t>la percolation</a:t>
            </a: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 Elle est liée à la perméabilité du sol. Plus un sol a une texture grossière, plus il est perméable.</a:t>
            </a:r>
          </a:p>
          <a:p>
            <a:pPr marL="342900" lvl="0" indent="-342900" algn="just">
              <a:spcAft>
                <a:spcPts val="200"/>
              </a:spcAft>
              <a:buFont typeface="Wingdings" panose="05000000000000000000" pitchFamily="2" charset="2"/>
              <a:buChar char=""/>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Des mouvements ascendants : c’est </a:t>
            </a:r>
            <a:r>
              <a:rPr lang="fr-FR" sz="1800" b="1" kern="50" dirty="0">
                <a:effectLst/>
                <a:latin typeface="Century Gothic" panose="020B0502020202020204" pitchFamily="34" charset="0"/>
                <a:ea typeface="Times New Roman" panose="02020603050405020304" pitchFamily="18" charset="0"/>
                <a:cs typeface="Times New Roman" panose="02020603050405020304" pitchFamily="18" charset="0"/>
              </a:rPr>
              <a:t>la remontée capillaire</a:t>
            </a: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 Cette eau remonte progressivement à la surface soit par évaporation, soit par absorption par la plante. Plus le sol se dessèche, plus il favorise la remontée de l’eau.</a:t>
            </a:r>
          </a:p>
          <a:p>
            <a:pPr algn="just">
              <a:spcBef>
                <a:spcPts val="600"/>
              </a:spcBef>
              <a:spcAft>
                <a:spcPts val="200"/>
              </a:spcAft>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Certaines techniques culturales peuvent modifier ce phénomène.</a:t>
            </a:r>
          </a:p>
          <a:p>
            <a:pPr algn="just">
              <a:spcBef>
                <a:spcPts val="600"/>
              </a:spcBef>
              <a:spcAft>
                <a:spcPts val="200"/>
              </a:spcAft>
            </a:pPr>
            <a:r>
              <a:rPr lang="fr-FR" sz="1800" b="1" kern="50" dirty="0">
                <a:effectLst/>
                <a:latin typeface="Century Gothic" panose="020B0502020202020204" pitchFamily="34" charset="0"/>
                <a:ea typeface="Times New Roman" panose="02020603050405020304" pitchFamily="18" charset="0"/>
                <a:cs typeface="Times New Roman" panose="02020603050405020304" pitchFamily="18" charset="0"/>
              </a:rPr>
              <a:t>Ex</a:t>
            </a: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 : le binage : en rompant la couche sèche en surface, on diminue la remontée capillaire.</a:t>
            </a:r>
          </a:p>
          <a:p>
            <a:pPr algn="just">
              <a:spcBef>
                <a:spcPts val="600"/>
              </a:spcBef>
              <a:spcAft>
                <a:spcPts val="200"/>
              </a:spcAft>
            </a:pPr>
            <a:r>
              <a:rPr lang="fr-FR" sz="1800" b="1" kern="50" dirty="0">
                <a:effectLst/>
                <a:latin typeface="Century Gothic" panose="020B0502020202020204" pitchFamily="34" charset="0"/>
                <a:ea typeface="Times New Roman" panose="02020603050405020304" pitchFamily="18" charset="0"/>
                <a:cs typeface="Times New Roman" panose="02020603050405020304" pitchFamily="18" charset="0"/>
              </a:rPr>
              <a:t>Ex</a:t>
            </a: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 : le mulching : garde l’humidité au sol et empêche la formation d’un craquèlement.</a:t>
            </a:r>
          </a:p>
        </p:txBody>
      </p:sp>
      <p:sp>
        <p:nvSpPr>
          <p:cNvPr id="5" name="ZoneTexte 4">
            <a:extLst>
              <a:ext uri="{FF2B5EF4-FFF2-40B4-BE49-F238E27FC236}">
                <a16:creationId xmlns:a16="http://schemas.microsoft.com/office/drawing/2014/main" id="{B0BD0A4B-5668-4181-81B3-45F21BFC8EB4}"/>
              </a:ext>
            </a:extLst>
          </p:cNvPr>
          <p:cNvSpPr txBox="1"/>
          <p:nvPr/>
        </p:nvSpPr>
        <p:spPr>
          <a:xfrm>
            <a:off x="184404" y="3975404"/>
            <a:ext cx="11730228" cy="1025922"/>
          </a:xfrm>
          <a:prstGeom prst="rect">
            <a:avLst/>
          </a:prstGeom>
          <a:noFill/>
        </p:spPr>
        <p:txBody>
          <a:bodyPr wrap="square">
            <a:spAutoFit/>
          </a:bodyPr>
          <a:lstStyle/>
          <a:p>
            <a:pPr marL="1257300" lvl="2" indent="-342900" algn="just">
              <a:spcBef>
                <a:spcPts val="600"/>
              </a:spcBef>
              <a:spcAft>
                <a:spcPts val="200"/>
              </a:spcAft>
              <a:buFont typeface="+mj-lt"/>
              <a:buAutoNum type="alphaLcPeriod" startAt="2"/>
            </a:pPr>
            <a:r>
              <a:rPr lang="fr-FR" b="1" i="1" kern="50" dirty="0">
                <a:effectLst/>
                <a:latin typeface="Century Gothic" panose="020B0502020202020204" pitchFamily="34" charset="0"/>
                <a:ea typeface="Times New Roman" panose="02020603050405020304" pitchFamily="18" charset="0"/>
                <a:cs typeface="Times New Roman" panose="02020603050405020304" pitchFamily="18" charset="0"/>
              </a:rPr>
              <a:t>L’air</a:t>
            </a:r>
          </a:p>
          <a:p>
            <a:pPr algn="just">
              <a:spcBef>
                <a:spcPts val="600"/>
              </a:spcBef>
              <a:spcAft>
                <a:spcPts val="200"/>
              </a:spcAft>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L’air est indispensable à la respiration des racines et des autres êtres vivants du sol. Le renouvellement de l’air est favorisé par le travail du sol.</a:t>
            </a:r>
          </a:p>
        </p:txBody>
      </p:sp>
    </p:spTree>
    <p:extLst>
      <p:ext uri="{BB962C8B-B14F-4D97-AF65-F5344CB8AC3E}">
        <p14:creationId xmlns:p14="http://schemas.microsoft.com/office/powerpoint/2010/main" val="410660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wipe(left)">
                                      <p:cBhvr>
                                        <p:cTn id="42" dur="5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animEffect transition="in" filter="wipe(left)">
                                      <p:cBhvr>
                                        <p:cTn id="4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2A418C01-0EE3-43F4-8A83-2CDC18571328}"/>
              </a:ext>
            </a:extLst>
          </p:cNvPr>
          <p:cNvSpPr txBox="1"/>
          <p:nvPr/>
        </p:nvSpPr>
        <p:spPr>
          <a:xfrm>
            <a:off x="89362" y="85498"/>
            <a:ext cx="1606434" cy="369332"/>
          </a:xfrm>
          <a:prstGeom prst="rect">
            <a:avLst/>
          </a:prstGeom>
          <a:noFill/>
        </p:spPr>
        <p:txBody>
          <a:bodyPr wrap="square">
            <a:spAutoFit/>
          </a:bodyPr>
          <a:lstStyle/>
          <a:p>
            <a:pPr marL="342900" lvl="0" indent="-342900" algn="just">
              <a:spcBef>
                <a:spcPts val="600"/>
              </a:spcBef>
              <a:spcAft>
                <a:spcPts val="600"/>
              </a:spcAft>
              <a:buFont typeface="Wingdings" panose="05000000000000000000" pitchFamily="2" charset="2"/>
              <a:buChar char="ð"/>
            </a:pPr>
            <a:r>
              <a:rPr lang="fr-FR" sz="1800" b="1" kern="50" dirty="0">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rPr>
              <a:t>BIOTOPE :</a:t>
            </a:r>
          </a:p>
        </p:txBody>
      </p:sp>
      <p:sp>
        <p:nvSpPr>
          <p:cNvPr id="8" name="ZoneTexte 7">
            <a:extLst>
              <a:ext uri="{FF2B5EF4-FFF2-40B4-BE49-F238E27FC236}">
                <a16:creationId xmlns:a16="http://schemas.microsoft.com/office/drawing/2014/main" id="{92BC3FE2-0FD2-4D1E-8B15-35899C7EAEF9}"/>
              </a:ext>
            </a:extLst>
          </p:cNvPr>
          <p:cNvSpPr txBox="1"/>
          <p:nvPr/>
        </p:nvSpPr>
        <p:spPr>
          <a:xfrm>
            <a:off x="1618904" y="85498"/>
            <a:ext cx="10201794" cy="369332"/>
          </a:xfrm>
          <a:prstGeom prst="rect">
            <a:avLst/>
          </a:prstGeom>
          <a:noFill/>
        </p:spPr>
        <p:txBody>
          <a:bodyPr wrap="square">
            <a:spAutoFit/>
          </a:bodyPr>
          <a:lstStyle/>
          <a:p>
            <a:r>
              <a:rPr lang="fr-FR" dirty="0"/>
              <a:t>C’est le lieu de vie défini par des caractéristiques déterminées.</a:t>
            </a:r>
          </a:p>
        </p:txBody>
      </p:sp>
      <p:pic>
        <p:nvPicPr>
          <p:cNvPr id="9" name="Image 8">
            <a:extLst>
              <a:ext uri="{FF2B5EF4-FFF2-40B4-BE49-F238E27FC236}">
                <a16:creationId xmlns:a16="http://schemas.microsoft.com/office/drawing/2014/main" id="{E33BA82C-5349-43DF-9210-FCE0F41633E6}"/>
              </a:ext>
            </a:extLst>
          </p:cNvPr>
          <p:cNvPicPr>
            <a:picLocks noChangeAspect="1"/>
          </p:cNvPicPr>
          <p:nvPr/>
        </p:nvPicPr>
        <p:blipFill>
          <a:blip r:embed="rId2"/>
          <a:stretch>
            <a:fillRect/>
          </a:stretch>
        </p:blipFill>
        <p:spPr>
          <a:xfrm>
            <a:off x="3598359" y="629314"/>
            <a:ext cx="4995281" cy="3635139"/>
          </a:xfrm>
          <a:prstGeom prst="rect">
            <a:avLst/>
          </a:prstGeom>
        </p:spPr>
      </p:pic>
      <p:sp>
        <p:nvSpPr>
          <p:cNvPr id="11" name="ZoneTexte 10">
            <a:extLst>
              <a:ext uri="{FF2B5EF4-FFF2-40B4-BE49-F238E27FC236}">
                <a16:creationId xmlns:a16="http://schemas.microsoft.com/office/drawing/2014/main" id="{38188A61-1A75-498B-BF51-8970A056C985}"/>
              </a:ext>
            </a:extLst>
          </p:cNvPr>
          <p:cNvSpPr txBox="1"/>
          <p:nvPr/>
        </p:nvSpPr>
        <p:spPr>
          <a:xfrm>
            <a:off x="729442" y="4665810"/>
            <a:ext cx="2562398" cy="369332"/>
          </a:xfrm>
          <a:prstGeom prst="rect">
            <a:avLst/>
          </a:prstGeom>
          <a:noFill/>
        </p:spPr>
        <p:txBody>
          <a:bodyPr wrap="square">
            <a:spAutoFit/>
          </a:bodyPr>
          <a:lstStyle/>
          <a:p>
            <a:r>
              <a:rPr lang="fr-FR" sz="1800" b="1" u="sng" kern="50" dirty="0">
                <a:effectLst/>
                <a:latin typeface="Century Gothic" panose="020B0502020202020204" pitchFamily="34" charset="0"/>
                <a:ea typeface="Times New Roman" panose="02020603050405020304" pitchFamily="18" charset="0"/>
                <a:cs typeface="Times New Roman" panose="02020603050405020304" pitchFamily="18" charset="0"/>
              </a:rPr>
              <a:t>Micro-organismes</a:t>
            </a: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 : </a:t>
            </a:r>
            <a:endParaRPr lang="fr-FR" dirty="0"/>
          </a:p>
        </p:txBody>
      </p:sp>
      <p:sp>
        <p:nvSpPr>
          <p:cNvPr id="13" name="ZoneTexte 12">
            <a:extLst>
              <a:ext uri="{FF2B5EF4-FFF2-40B4-BE49-F238E27FC236}">
                <a16:creationId xmlns:a16="http://schemas.microsoft.com/office/drawing/2014/main" id="{7AAD1AE0-7328-414E-9231-03A0412784AF}"/>
              </a:ext>
            </a:extLst>
          </p:cNvPr>
          <p:cNvSpPr txBox="1"/>
          <p:nvPr/>
        </p:nvSpPr>
        <p:spPr>
          <a:xfrm>
            <a:off x="3047307" y="4646814"/>
            <a:ext cx="6097384" cy="369332"/>
          </a:xfrm>
          <a:prstGeom prst="rect">
            <a:avLst/>
          </a:prstGeom>
          <a:noFill/>
        </p:spPr>
        <p:txBody>
          <a:bodyPr wrap="square">
            <a:spAutoFit/>
          </a:bodyPr>
          <a:lstStyle/>
          <a:p>
            <a:r>
              <a:rPr lang="fr-FR" dirty="0">
                <a:solidFill>
                  <a:srgbClr val="FF0000"/>
                </a:solidFill>
              </a:rPr>
              <a:t>bactéries, champignons, protozoaires ciliés</a:t>
            </a:r>
          </a:p>
        </p:txBody>
      </p:sp>
      <p:pic>
        <p:nvPicPr>
          <p:cNvPr id="15" name="Image 14">
            <a:extLst>
              <a:ext uri="{FF2B5EF4-FFF2-40B4-BE49-F238E27FC236}">
                <a16:creationId xmlns:a16="http://schemas.microsoft.com/office/drawing/2014/main" id="{27B2391A-1980-4D03-AF32-490C43EA7434}"/>
              </a:ext>
            </a:extLst>
          </p:cNvPr>
          <p:cNvPicPr>
            <a:picLocks noChangeAspect="1"/>
          </p:cNvPicPr>
          <p:nvPr/>
        </p:nvPicPr>
        <p:blipFill>
          <a:blip r:embed="rId3"/>
          <a:stretch>
            <a:fillRect/>
          </a:stretch>
        </p:blipFill>
        <p:spPr>
          <a:xfrm>
            <a:off x="8328152" y="4507208"/>
            <a:ext cx="1633078" cy="1721478"/>
          </a:xfrm>
          <a:prstGeom prst="rect">
            <a:avLst/>
          </a:prstGeom>
        </p:spPr>
      </p:pic>
    </p:spTree>
    <p:extLst>
      <p:ext uri="{BB962C8B-B14F-4D97-AF65-F5344CB8AC3E}">
        <p14:creationId xmlns:p14="http://schemas.microsoft.com/office/powerpoint/2010/main" val="145339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17D0FF7-BAB0-4991-8FF9-9A10D97A2C65}"/>
              </a:ext>
            </a:extLst>
          </p:cNvPr>
          <p:cNvSpPr txBox="1"/>
          <p:nvPr/>
        </p:nvSpPr>
        <p:spPr>
          <a:xfrm>
            <a:off x="276606" y="180187"/>
            <a:ext cx="11674602" cy="2667397"/>
          </a:xfrm>
          <a:prstGeom prst="rect">
            <a:avLst/>
          </a:prstGeom>
          <a:noFill/>
        </p:spPr>
        <p:txBody>
          <a:bodyPr wrap="square">
            <a:spAutoFit/>
          </a:bodyPr>
          <a:lstStyle/>
          <a:p>
            <a:pPr marL="1257300" lvl="2" indent="-342900" algn="just">
              <a:spcBef>
                <a:spcPts val="600"/>
              </a:spcBef>
              <a:spcAft>
                <a:spcPts val="200"/>
              </a:spcAft>
              <a:buFont typeface="+mj-lt"/>
              <a:buAutoNum type="alphaLcPeriod" startAt="3"/>
            </a:pPr>
            <a:r>
              <a:rPr lang="fr-FR" b="1" i="1" kern="50" dirty="0">
                <a:effectLst/>
                <a:latin typeface="Century Gothic" panose="020B0502020202020204" pitchFamily="34" charset="0"/>
                <a:ea typeface="Times New Roman" panose="02020603050405020304" pitchFamily="18" charset="0"/>
                <a:cs typeface="Times New Roman" panose="02020603050405020304" pitchFamily="18" charset="0"/>
              </a:rPr>
              <a:t>La chaleur</a:t>
            </a:r>
          </a:p>
          <a:p>
            <a:pPr algn="just">
              <a:spcBef>
                <a:spcPts val="600"/>
              </a:spcBef>
              <a:spcAft>
                <a:spcPts val="200"/>
              </a:spcAft>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La température du sol conditionne la germination, la croissance des racines et l’activité des êtres vivants du sol.</a:t>
            </a:r>
          </a:p>
          <a:p>
            <a:pPr algn="just">
              <a:spcBef>
                <a:spcPts val="600"/>
              </a:spcBef>
              <a:spcAft>
                <a:spcPts val="200"/>
              </a:spcAft>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Elle dépend de :</a:t>
            </a:r>
          </a:p>
          <a:p>
            <a:pPr marL="342900" lvl="0" indent="-342900" algn="just">
              <a:spcBef>
                <a:spcPts val="600"/>
              </a:spcBef>
              <a:buFont typeface="Wingdings" panose="05000000000000000000" pitchFamily="2" charset="2"/>
              <a:buChar char=""/>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L’énergie solaire arrivant au sol</a:t>
            </a:r>
          </a:p>
          <a:p>
            <a:pPr marL="342900" lvl="0" indent="-342900" algn="just">
              <a:buFont typeface="Wingdings" panose="05000000000000000000" pitchFamily="2" charset="2"/>
              <a:buChar char=""/>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L’humidité, l’eau demandant plus de chaleur pour se réchauffer</a:t>
            </a:r>
          </a:p>
          <a:p>
            <a:pPr marL="342900" lvl="0" indent="-342900" algn="just">
              <a:spcAft>
                <a:spcPts val="200"/>
              </a:spcAft>
              <a:buFont typeface="Wingdings" panose="05000000000000000000" pitchFamily="2" charset="2"/>
              <a:buChar char=""/>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La couleur (un sol sombre absorbe plus de chaleur)</a:t>
            </a:r>
          </a:p>
          <a:p>
            <a:pPr algn="just">
              <a:spcBef>
                <a:spcPts val="200"/>
              </a:spcBef>
            </a:pPr>
            <a:r>
              <a:rPr lang="fr-FR" sz="1800" b="1" kern="50" dirty="0">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rPr>
              <a:t>Albédo :</a:t>
            </a:r>
          </a:p>
        </p:txBody>
      </p:sp>
      <p:pic>
        <p:nvPicPr>
          <p:cNvPr id="4" name="Image 3">
            <a:extLst>
              <a:ext uri="{FF2B5EF4-FFF2-40B4-BE49-F238E27FC236}">
                <a16:creationId xmlns:a16="http://schemas.microsoft.com/office/drawing/2014/main" id="{FD188631-3AB6-4A0A-B027-103A86E0EF31}"/>
              </a:ext>
            </a:extLst>
          </p:cNvPr>
          <p:cNvPicPr>
            <a:picLocks noChangeAspect="1"/>
          </p:cNvPicPr>
          <p:nvPr/>
        </p:nvPicPr>
        <p:blipFill>
          <a:blip r:embed="rId2"/>
          <a:stretch>
            <a:fillRect/>
          </a:stretch>
        </p:blipFill>
        <p:spPr>
          <a:xfrm>
            <a:off x="3015848" y="2642259"/>
            <a:ext cx="6160304" cy="4117850"/>
          </a:xfrm>
          <a:prstGeom prst="rect">
            <a:avLst/>
          </a:prstGeom>
        </p:spPr>
      </p:pic>
    </p:spTree>
    <p:extLst>
      <p:ext uri="{BB962C8B-B14F-4D97-AF65-F5344CB8AC3E}">
        <p14:creationId xmlns:p14="http://schemas.microsoft.com/office/powerpoint/2010/main" val="329632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406078F-E085-4BAE-B3DF-E0DDFE4B010E}"/>
              </a:ext>
            </a:extLst>
          </p:cNvPr>
          <p:cNvSpPr>
            <a:spLocks noGrp="1"/>
          </p:cNvSpPr>
          <p:nvPr>
            <p:ph type="title"/>
          </p:nvPr>
        </p:nvSpPr>
        <p:spPr>
          <a:xfrm>
            <a:off x="0" y="1"/>
            <a:ext cx="12192000" cy="773084"/>
          </a:xfrm>
        </p:spPr>
        <p:txBody>
          <a:bodyPr/>
          <a:lstStyle/>
          <a:p>
            <a:pPr algn="ctr"/>
            <a:r>
              <a:rPr lang="fr-FR" dirty="0"/>
              <a:t>LA FORMATION D’UN SOL</a:t>
            </a:r>
          </a:p>
        </p:txBody>
      </p:sp>
      <p:sp>
        <p:nvSpPr>
          <p:cNvPr id="7" name="ZoneTexte 6">
            <a:extLst>
              <a:ext uri="{FF2B5EF4-FFF2-40B4-BE49-F238E27FC236}">
                <a16:creationId xmlns:a16="http://schemas.microsoft.com/office/drawing/2014/main" id="{89F74024-D9C5-4989-89F5-53718847DEED}"/>
              </a:ext>
            </a:extLst>
          </p:cNvPr>
          <p:cNvSpPr txBox="1"/>
          <p:nvPr/>
        </p:nvSpPr>
        <p:spPr>
          <a:xfrm>
            <a:off x="222366" y="773085"/>
            <a:ext cx="6097384" cy="369332"/>
          </a:xfrm>
          <a:prstGeom prst="rect">
            <a:avLst/>
          </a:prstGeom>
          <a:noFill/>
        </p:spPr>
        <p:txBody>
          <a:bodyPr wrap="square">
            <a:spAutoFit/>
          </a:bodyPr>
          <a:lstStyle/>
          <a:p>
            <a:pPr marL="342900" lvl="0" indent="-342900" algn="just">
              <a:spcBef>
                <a:spcPts val="600"/>
              </a:spcBef>
              <a:spcAft>
                <a:spcPts val="600"/>
              </a:spcAft>
              <a:buFont typeface="+mj-lt"/>
              <a:buAutoNum type="arabicPeriod"/>
            </a:pPr>
            <a:r>
              <a:rPr lang="fr-FR" sz="1800" b="1" kern="50" dirty="0">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rPr>
              <a:t>Mécanisme de la formation du sol</a:t>
            </a:r>
          </a:p>
        </p:txBody>
      </p:sp>
      <p:sp>
        <p:nvSpPr>
          <p:cNvPr id="9" name="ZoneTexte 8">
            <a:extLst>
              <a:ext uri="{FF2B5EF4-FFF2-40B4-BE49-F238E27FC236}">
                <a16:creationId xmlns:a16="http://schemas.microsoft.com/office/drawing/2014/main" id="{C42CA1C7-2439-4345-8F20-D25C3AB68316}"/>
              </a:ext>
            </a:extLst>
          </p:cNvPr>
          <p:cNvSpPr txBox="1"/>
          <p:nvPr/>
        </p:nvSpPr>
        <p:spPr>
          <a:xfrm>
            <a:off x="820882" y="1176837"/>
            <a:ext cx="6097384" cy="369332"/>
          </a:xfrm>
          <a:prstGeom prst="rect">
            <a:avLst/>
          </a:prstGeom>
          <a:noFill/>
        </p:spPr>
        <p:txBody>
          <a:bodyPr wrap="square">
            <a:spAutoFit/>
          </a:bodyPr>
          <a:lstStyle/>
          <a:p>
            <a:pPr marL="742950" lvl="1" indent="-285750" algn="just">
              <a:spcBef>
                <a:spcPts val="600"/>
              </a:spcBef>
              <a:spcAft>
                <a:spcPts val="200"/>
              </a:spcAft>
              <a:buFont typeface="+mj-lt"/>
              <a:buAutoNum type="alphaLcPeriod"/>
            </a:pPr>
            <a:r>
              <a:rPr lang="fr-FR" sz="1800" b="1" i="1" kern="50" dirty="0">
                <a:effectLst/>
                <a:latin typeface="Century Gothic" panose="020B0502020202020204" pitchFamily="34" charset="0"/>
                <a:ea typeface="Times New Roman" panose="02020603050405020304" pitchFamily="18" charset="0"/>
                <a:cs typeface="Times New Roman" panose="02020603050405020304" pitchFamily="18" charset="0"/>
              </a:rPr>
              <a:t>La décomposition de la roche mère</a:t>
            </a:r>
          </a:p>
        </p:txBody>
      </p:sp>
      <p:sp>
        <p:nvSpPr>
          <p:cNvPr id="11" name="ZoneTexte 10">
            <a:extLst>
              <a:ext uri="{FF2B5EF4-FFF2-40B4-BE49-F238E27FC236}">
                <a16:creationId xmlns:a16="http://schemas.microsoft.com/office/drawing/2014/main" id="{17B932C4-C434-4F9A-BF0E-609BC7B6F032}"/>
              </a:ext>
            </a:extLst>
          </p:cNvPr>
          <p:cNvSpPr txBox="1"/>
          <p:nvPr/>
        </p:nvSpPr>
        <p:spPr>
          <a:xfrm>
            <a:off x="451658" y="1661369"/>
            <a:ext cx="11288684" cy="2687915"/>
          </a:xfrm>
          <a:prstGeom prst="rect">
            <a:avLst/>
          </a:prstGeom>
          <a:noFill/>
        </p:spPr>
        <p:txBody>
          <a:bodyPr wrap="square">
            <a:spAutoFit/>
          </a:bodyPr>
          <a:lstStyle/>
          <a:p>
            <a:pPr algn="just">
              <a:spcBef>
                <a:spcPts val="600"/>
              </a:spcBef>
              <a:spcAft>
                <a:spcPts val="200"/>
              </a:spcAft>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Le sol résulte de la transformation d’une roche (la roche mère). Cette roche peut être de la craie, du granit, du grés, de la marne… Cette décomposition aboutit à la formation de la partie minérale du sol par :</a:t>
            </a:r>
          </a:p>
          <a:p>
            <a:pPr marL="342900" lvl="0" indent="-342900" algn="just">
              <a:spcBef>
                <a:spcPts val="600"/>
              </a:spcBef>
              <a:buFont typeface="Wingdings" panose="05000000000000000000" pitchFamily="2" charset="2"/>
              <a:buChar char=""/>
            </a:pPr>
            <a:r>
              <a:rPr lang="fr-FR" sz="1800" b="1" kern="50" dirty="0">
                <a:effectLst/>
                <a:latin typeface="Century Gothic" panose="020B0502020202020204" pitchFamily="34" charset="0"/>
                <a:ea typeface="Times New Roman" panose="02020603050405020304" pitchFamily="18" charset="0"/>
                <a:cs typeface="Times New Roman" panose="02020603050405020304" pitchFamily="18" charset="0"/>
              </a:rPr>
              <a:t>Désagrégation physique</a:t>
            </a: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 : sous l’influence des variations de température et d’humidité, de l’érosion due au vent et à l’eau, du relief, la roche se fragmente en éléments de + en + fins : cailloux, graviers, sables, limons.</a:t>
            </a:r>
          </a:p>
          <a:p>
            <a:pPr marL="342900" lvl="0" indent="-342900" algn="just">
              <a:spcAft>
                <a:spcPts val="200"/>
              </a:spcAft>
              <a:buFont typeface="Wingdings" panose="05000000000000000000" pitchFamily="2" charset="2"/>
              <a:buChar char=""/>
            </a:pPr>
            <a:r>
              <a:rPr lang="fr-FR" sz="1800" b="1" kern="50" dirty="0">
                <a:effectLst/>
                <a:latin typeface="Century Gothic" panose="020B0502020202020204" pitchFamily="34" charset="0"/>
                <a:ea typeface="Times New Roman" panose="02020603050405020304" pitchFamily="18" charset="0"/>
                <a:cs typeface="Times New Roman" panose="02020603050405020304" pitchFamily="18" charset="0"/>
              </a:rPr>
              <a:t>Altération chimique </a:t>
            </a: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 des réactions chimiques (oxydation, hydrolyse) provoquent l’altération de la roche et aboutissent entre autres à l’argile et à différents sels minéraux (de calcium, de magnésium, de potassium, sodium, …).</a:t>
            </a:r>
          </a:p>
        </p:txBody>
      </p:sp>
      <p:sp>
        <p:nvSpPr>
          <p:cNvPr id="17" name="ZoneTexte 16">
            <a:extLst>
              <a:ext uri="{FF2B5EF4-FFF2-40B4-BE49-F238E27FC236}">
                <a16:creationId xmlns:a16="http://schemas.microsoft.com/office/drawing/2014/main" id="{A18C4046-5E8A-450F-A465-6B1934A177C0}"/>
              </a:ext>
            </a:extLst>
          </p:cNvPr>
          <p:cNvSpPr txBox="1"/>
          <p:nvPr/>
        </p:nvSpPr>
        <p:spPr>
          <a:xfrm>
            <a:off x="1411087" y="4464484"/>
            <a:ext cx="6097384" cy="369332"/>
          </a:xfrm>
          <a:prstGeom prst="rect">
            <a:avLst/>
          </a:prstGeom>
          <a:noFill/>
        </p:spPr>
        <p:txBody>
          <a:bodyPr wrap="square">
            <a:spAutoFit/>
          </a:bodyPr>
          <a:lstStyle/>
          <a:p>
            <a:r>
              <a:rPr lang="fr-FR" b="1" dirty="0"/>
              <a:t>b. L’enrichissement en matières organiques</a:t>
            </a:r>
          </a:p>
        </p:txBody>
      </p:sp>
      <p:sp>
        <p:nvSpPr>
          <p:cNvPr id="19" name="ZoneTexte 18">
            <a:extLst>
              <a:ext uri="{FF2B5EF4-FFF2-40B4-BE49-F238E27FC236}">
                <a16:creationId xmlns:a16="http://schemas.microsoft.com/office/drawing/2014/main" id="{ACEE770B-94B6-4467-A839-A2A1A898DFEE}"/>
              </a:ext>
            </a:extLst>
          </p:cNvPr>
          <p:cNvSpPr txBox="1"/>
          <p:nvPr/>
        </p:nvSpPr>
        <p:spPr>
          <a:xfrm>
            <a:off x="451658" y="4949016"/>
            <a:ext cx="11288684" cy="923330"/>
          </a:xfrm>
          <a:prstGeom prst="rect">
            <a:avLst/>
          </a:prstGeom>
          <a:noFill/>
        </p:spPr>
        <p:txBody>
          <a:bodyPr wrap="square">
            <a:spAutoFit/>
          </a:bodyPr>
          <a:lstStyle/>
          <a:p>
            <a:pPr algn="just">
              <a:spcBef>
                <a:spcPts val="600"/>
              </a:spcBef>
              <a:spcAft>
                <a:spcPts val="200"/>
              </a:spcAft>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La colonisation du sol par diverses espèces vivantes (végétaux, animaux, bactéries, champignons, …) va créer la matière organique du sol. En effet, en mourant, ils se décomposent sous l’action des micro-organismes pour former des sels minéraux et un composé organique stable : </a:t>
            </a:r>
            <a:r>
              <a:rPr lang="fr-FR" sz="1800" b="1" kern="50" dirty="0">
                <a:effectLst/>
                <a:latin typeface="Century Gothic" panose="020B0502020202020204" pitchFamily="34" charset="0"/>
                <a:ea typeface="Times New Roman" panose="02020603050405020304" pitchFamily="18" charset="0"/>
                <a:cs typeface="Times New Roman" panose="02020603050405020304" pitchFamily="18" charset="0"/>
              </a:rPr>
              <a:t>l’humus</a:t>
            </a: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a:t>
            </a:r>
          </a:p>
        </p:txBody>
      </p:sp>
      <p:pic>
        <p:nvPicPr>
          <p:cNvPr id="20" name="Média en ligne 19" title="Le sol et sa formation">
            <a:hlinkClick r:id="" action="ppaction://media"/>
            <a:extLst>
              <a:ext uri="{FF2B5EF4-FFF2-40B4-BE49-F238E27FC236}">
                <a16:creationId xmlns:a16="http://schemas.microsoft.com/office/drawing/2014/main" id="{FF73ECAC-E2E7-4CA4-B75D-8867CD0BD109}"/>
              </a:ext>
            </a:extLst>
          </p:cNvPr>
          <p:cNvPicPr>
            <a:picLocks noRot="1" noChangeAspect="1"/>
          </p:cNvPicPr>
          <p:nvPr>
            <a:videoFile r:link="rId1"/>
          </p:nvPr>
        </p:nvPicPr>
        <p:blipFill>
          <a:blip r:embed="rId3"/>
          <a:stretch>
            <a:fillRect/>
          </a:stretch>
        </p:blipFill>
        <p:spPr>
          <a:xfrm>
            <a:off x="9243752" y="178399"/>
            <a:ext cx="1971041" cy="1113638"/>
          </a:xfrm>
          <a:prstGeom prst="rect">
            <a:avLst/>
          </a:prstGeom>
        </p:spPr>
      </p:pic>
    </p:spTree>
    <p:extLst>
      <p:ext uri="{BB962C8B-B14F-4D97-AF65-F5344CB8AC3E}">
        <p14:creationId xmlns:p14="http://schemas.microsoft.com/office/powerpoint/2010/main" val="148816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wipe(left)">
                                      <p:cBhvr>
                                        <p:cTn id="21" dur="500"/>
                                        <p:tgtEl>
                                          <p:spTgt spid="11">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animEffect transition="in" filter="wipe(left)">
                                      <p:cBhvr>
                                        <p:cTn id="26" dur="500"/>
                                        <p:tgtEl>
                                          <p:spTgt spid="11">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Effect transition="in" filter="wipe(left)">
                                      <p:cBhvr>
                                        <p:cTn id="31" dur="500"/>
                                        <p:tgtEl>
                                          <p:spTgt spid="11">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42" fill="hold" display="0">
                  <p:stCondLst>
                    <p:cond delay="indefinite"/>
                  </p:stCondLst>
                </p:cTn>
                <p:tgtEl>
                  <p:spTgt spid="20"/>
                </p:tgtEl>
              </p:cMediaNode>
            </p:video>
          </p:childTnLst>
        </p:cTn>
      </p:par>
    </p:tnLst>
    <p:bldLst>
      <p:bldP spid="7" grpId="0"/>
      <p:bldP spid="9" grpId="0"/>
      <p:bldP spid="11" grpId="0" build="p"/>
      <p:bldP spid="17"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ACFA03E-5BB1-48EB-9BFC-161CF5E83FCF}"/>
              </a:ext>
            </a:extLst>
          </p:cNvPr>
          <p:cNvSpPr txBox="1"/>
          <p:nvPr/>
        </p:nvSpPr>
        <p:spPr>
          <a:xfrm>
            <a:off x="746068" y="135374"/>
            <a:ext cx="6097384" cy="369332"/>
          </a:xfrm>
          <a:prstGeom prst="rect">
            <a:avLst/>
          </a:prstGeom>
          <a:noFill/>
        </p:spPr>
        <p:txBody>
          <a:bodyPr wrap="square">
            <a:spAutoFit/>
          </a:bodyPr>
          <a:lstStyle/>
          <a:p>
            <a:pPr marL="800100" lvl="1" indent="-342900" algn="just">
              <a:spcBef>
                <a:spcPts val="600"/>
              </a:spcBef>
              <a:spcAft>
                <a:spcPts val="200"/>
              </a:spcAft>
              <a:buFont typeface="+mj-lt"/>
              <a:buAutoNum type="alphaLcPeriod" startAt="3"/>
            </a:pPr>
            <a:r>
              <a:rPr lang="fr-FR" sz="1800" b="1" i="1" kern="50" dirty="0">
                <a:effectLst/>
                <a:latin typeface="Century Gothic" panose="020B0502020202020204" pitchFamily="34" charset="0"/>
                <a:ea typeface="Times New Roman" panose="02020603050405020304" pitchFamily="18" charset="0"/>
                <a:cs typeface="Times New Roman" panose="02020603050405020304" pitchFamily="18" charset="0"/>
              </a:rPr>
              <a:t>La migration des éléments dans le sol</a:t>
            </a:r>
          </a:p>
        </p:txBody>
      </p:sp>
      <p:sp>
        <p:nvSpPr>
          <p:cNvPr id="5" name="ZoneTexte 4">
            <a:extLst>
              <a:ext uri="{FF2B5EF4-FFF2-40B4-BE49-F238E27FC236}">
                <a16:creationId xmlns:a16="http://schemas.microsoft.com/office/drawing/2014/main" id="{85172AB6-81F4-41AA-9FFE-4B2697ED54A6}"/>
              </a:ext>
            </a:extLst>
          </p:cNvPr>
          <p:cNvSpPr txBox="1"/>
          <p:nvPr/>
        </p:nvSpPr>
        <p:spPr>
          <a:xfrm>
            <a:off x="414251" y="596905"/>
            <a:ext cx="11363498" cy="2539157"/>
          </a:xfrm>
          <a:prstGeom prst="rect">
            <a:avLst/>
          </a:prstGeom>
          <a:noFill/>
        </p:spPr>
        <p:txBody>
          <a:bodyPr wrap="square">
            <a:spAutoFit/>
          </a:bodyPr>
          <a:lstStyle/>
          <a:p>
            <a:pPr algn="just">
              <a:spcBef>
                <a:spcPts val="600"/>
              </a:spcBef>
              <a:spcAft>
                <a:spcPts val="200"/>
              </a:spcAft>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Une fois formé, le sol va évoluer. Les mouvements d’eau vers le bas ou le haut vont faire subir aux éléments des mouvements appelés « migration ».</a:t>
            </a:r>
          </a:p>
          <a:p>
            <a:pPr algn="just">
              <a:spcBef>
                <a:spcPts val="600"/>
              </a:spcBef>
              <a:spcAft>
                <a:spcPts val="200"/>
              </a:spcAft>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Les déplacements vers le bas constituent le lessivage. Ils dominent sous les climats à forte pluviométrie.</a:t>
            </a:r>
          </a:p>
          <a:p>
            <a:pPr algn="just">
              <a:spcBef>
                <a:spcPts val="600"/>
              </a:spcBef>
              <a:spcAft>
                <a:spcPts val="200"/>
              </a:spcAft>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Les déplacements vers le haut constituent les « remontées compensatrices ». Ils sont liés à une forte évaporation. Les éléments peuvent aussi être remontés par les êtres vivants du sol (ex : les lombrics puisent en profondeur certains éléments et les restituent en surface dans leurs excréments).</a:t>
            </a:r>
          </a:p>
          <a:p>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Ces migrations différencient des couches à l’intérieurs du sol que l’on appelle des </a:t>
            </a:r>
            <a:r>
              <a:rPr lang="fr-FR" sz="1800" b="1" kern="50" dirty="0">
                <a:effectLst/>
                <a:latin typeface="Century Gothic" panose="020B0502020202020204" pitchFamily="34" charset="0"/>
                <a:ea typeface="Times New Roman" panose="02020603050405020304" pitchFamily="18" charset="0"/>
                <a:cs typeface="Times New Roman" panose="02020603050405020304" pitchFamily="18" charset="0"/>
              </a:rPr>
              <a:t>Horizons</a:t>
            </a:r>
            <a:endParaRPr lang="fr-FR" dirty="0"/>
          </a:p>
        </p:txBody>
      </p:sp>
      <p:pic>
        <p:nvPicPr>
          <p:cNvPr id="6" name="Image 5">
            <a:extLst>
              <a:ext uri="{FF2B5EF4-FFF2-40B4-BE49-F238E27FC236}">
                <a16:creationId xmlns:a16="http://schemas.microsoft.com/office/drawing/2014/main" id="{BA16E48C-9B32-4323-A73A-EA077BE9EF2C}"/>
              </a:ext>
            </a:extLst>
          </p:cNvPr>
          <p:cNvPicPr>
            <a:picLocks noChangeAspect="1"/>
          </p:cNvPicPr>
          <p:nvPr/>
        </p:nvPicPr>
        <p:blipFill>
          <a:blip r:embed="rId2"/>
          <a:stretch>
            <a:fillRect/>
          </a:stretch>
        </p:blipFill>
        <p:spPr>
          <a:xfrm>
            <a:off x="3337049" y="3328552"/>
            <a:ext cx="5401524" cy="3243353"/>
          </a:xfrm>
          <a:prstGeom prst="rect">
            <a:avLst/>
          </a:prstGeom>
        </p:spPr>
      </p:pic>
    </p:spTree>
    <p:extLst>
      <p:ext uri="{BB962C8B-B14F-4D97-AF65-F5344CB8AC3E}">
        <p14:creationId xmlns:p14="http://schemas.microsoft.com/office/powerpoint/2010/main" val="343928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CCA7F53-8A5F-4BA9-9E81-FE1E7B4E7278}"/>
              </a:ext>
            </a:extLst>
          </p:cNvPr>
          <p:cNvSpPr txBox="1"/>
          <p:nvPr/>
        </p:nvSpPr>
        <p:spPr>
          <a:xfrm>
            <a:off x="272242" y="160312"/>
            <a:ext cx="6097384" cy="369332"/>
          </a:xfrm>
          <a:prstGeom prst="rect">
            <a:avLst/>
          </a:prstGeom>
          <a:noFill/>
        </p:spPr>
        <p:txBody>
          <a:bodyPr wrap="square">
            <a:spAutoFit/>
          </a:bodyPr>
          <a:lstStyle/>
          <a:p>
            <a:pPr marL="342900" lvl="0" indent="-342900" algn="just">
              <a:spcBef>
                <a:spcPts val="600"/>
              </a:spcBef>
              <a:spcAft>
                <a:spcPts val="600"/>
              </a:spcAft>
              <a:buFont typeface="+mj-lt"/>
              <a:buAutoNum type="arabicPeriod" startAt="2"/>
            </a:pPr>
            <a:r>
              <a:rPr lang="fr-FR" sz="1800" b="1" kern="50" dirty="0">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rPr>
              <a:t>Facteurs de la formation du sol</a:t>
            </a:r>
          </a:p>
        </p:txBody>
      </p:sp>
      <p:sp>
        <p:nvSpPr>
          <p:cNvPr id="7" name="ZoneTexte 6">
            <a:extLst>
              <a:ext uri="{FF2B5EF4-FFF2-40B4-BE49-F238E27FC236}">
                <a16:creationId xmlns:a16="http://schemas.microsoft.com/office/drawing/2014/main" id="{382D86C2-EF7E-454F-B438-C1A1C13900F6}"/>
              </a:ext>
            </a:extLst>
          </p:cNvPr>
          <p:cNvSpPr txBox="1"/>
          <p:nvPr/>
        </p:nvSpPr>
        <p:spPr>
          <a:xfrm>
            <a:off x="272242" y="590203"/>
            <a:ext cx="11598333" cy="4996240"/>
          </a:xfrm>
          <a:prstGeom prst="rect">
            <a:avLst/>
          </a:prstGeom>
          <a:noFill/>
        </p:spPr>
        <p:txBody>
          <a:bodyPr wrap="square">
            <a:spAutoFit/>
          </a:bodyPr>
          <a:lstStyle/>
          <a:p>
            <a:pPr algn="just">
              <a:spcBef>
                <a:spcPts val="600"/>
              </a:spcBef>
              <a:spcAft>
                <a:spcPts val="200"/>
              </a:spcAft>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Il existe une grande variété de sols. Cela est dû à l’influence de certains facteurs :</a:t>
            </a:r>
          </a:p>
          <a:p>
            <a:pPr marL="342900" lvl="0" indent="-342900" algn="just">
              <a:spcBef>
                <a:spcPts val="600"/>
              </a:spcBef>
              <a:spcAft>
                <a:spcPts val="200"/>
              </a:spcAft>
              <a:buFont typeface="+mj-lt"/>
              <a:buAutoNum type="alphaLcPeriod"/>
            </a:pPr>
            <a:r>
              <a:rPr lang="fr-FR" sz="1800" b="1" i="1" kern="50" dirty="0">
                <a:effectLst/>
                <a:latin typeface="Century Gothic" panose="020B0502020202020204" pitchFamily="34" charset="0"/>
                <a:ea typeface="Times New Roman" panose="02020603050405020304" pitchFamily="18" charset="0"/>
                <a:cs typeface="Times New Roman" panose="02020603050405020304" pitchFamily="18" charset="0"/>
              </a:rPr>
              <a:t>Le climat</a:t>
            </a:r>
          </a:p>
          <a:p>
            <a:pPr algn="just">
              <a:spcBef>
                <a:spcPts val="600"/>
              </a:spcBef>
              <a:spcAft>
                <a:spcPts val="200"/>
              </a:spcAft>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Son action est très importante car l’humidité et la température sont les éléments essentiels à la formation des sols.</a:t>
            </a:r>
          </a:p>
          <a:p>
            <a:pPr marL="342900" indent="-342900" algn="just">
              <a:spcBef>
                <a:spcPts val="600"/>
              </a:spcBef>
              <a:spcAft>
                <a:spcPts val="200"/>
              </a:spcAft>
              <a:buFont typeface="+mj-lt"/>
              <a:buAutoNum type="alphaLcPeriod" startAt="2"/>
            </a:pPr>
            <a:r>
              <a:rPr lang="fr-FR" b="1" i="1" kern="50" dirty="0">
                <a:effectLst/>
                <a:latin typeface="Century Gothic" panose="020B0502020202020204" pitchFamily="34" charset="0"/>
                <a:ea typeface="Times New Roman" panose="02020603050405020304" pitchFamily="18" charset="0"/>
                <a:cs typeface="Times New Roman" panose="02020603050405020304" pitchFamily="18" charset="0"/>
              </a:rPr>
              <a:t>La roche mère</a:t>
            </a:r>
          </a:p>
          <a:p>
            <a:pPr algn="just">
              <a:spcBef>
                <a:spcPts val="600"/>
              </a:spcBef>
              <a:spcAft>
                <a:spcPts val="200"/>
              </a:spcAft>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Selon sa nature, elle présente des caractéristiques variées qui vont influencer l’évolution du sol :</a:t>
            </a:r>
          </a:p>
          <a:p>
            <a:pPr marL="342900" lvl="0" indent="-342900" algn="just">
              <a:spcBef>
                <a:spcPts val="600"/>
              </a:spcBef>
              <a:buFont typeface="Wingdings" panose="05000000000000000000" pitchFamily="2" charset="2"/>
              <a:buChar char=""/>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La composition chimique : roche calcaire, …</a:t>
            </a:r>
          </a:p>
          <a:p>
            <a:pPr marL="342900" lvl="0" indent="-342900" algn="just">
              <a:buFont typeface="Wingdings" panose="05000000000000000000" pitchFamily="2" charset="2"/>
              <a:buChar char=""/>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La perméabilité : sables</a:t>
            </a:r>
          </a:p>
          <a:p>
            <a:pPr marL="342900" lvl="0" indent="-342900" algn="just">
              <a:spcAft>
                <a:spcPts val="200"/>
              </a:spcAft>
              <a:buFont typeface="Wingdings" panose="05000000000000000000" pitchFamily="2" charset="2"/>
              <a:buChar char=""/>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La dureté : granite, …</a:t>
            </a:r>
          </a:p>
          <a:p>
            <a:pPr marL="342900" indent="-342900" algn="just">
              <a:spcBef>
                <a:spcPts val="600"/>
              </a:spcBef>
              <a:spcAft>
                <a:spcPts val="200"/>
              </a:spcAft>
              <a:buFont typeface="+mj-lt"/>
              <a:buAutoNum type="alphaLcPeriod" startAt="3"/>
            </a:pPr>
            <a:r>
              <a:rPr lang="fr-FR" b="1" i="1" kern="50" dirty="0">
                <a:effectLst/>
                <a:latin typeface="Century Gothic" panose="020B0502020202020204" pitchFamily="34" charset="0"/>
                <a:ea typeface="Times New Roman" panose="02020603050405020304" pitchFamily="18" charset="0"/>
                <a:cs typeface="Times New Roman" panose="02020603050405020304" pitchFamily="18" charset="0"/>
              </a:rPr>
              <a:t>La végétation</a:t>
            </a:r>
          </a:p>
          <a:p>
            <a:pPr algn="just">
              <a:spcBef>
                <a:spcPts val="600"/>
              </a:spcBef>
              <a:spcAft>
                <a:spcPts val="200"/>
              </a:spcAft>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Elle intervient de différentes manières :</a:t>
            </a:r>
          </a:p>
          <a:p>
            <a:pPr algn="just">
              <a:spcBef>
                <a:spcPts val="600"/>
              </a:spcBef>
              <a:spcAft>
                <a:spcPts val="200"/>
              </a:spcAft>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Le pH. Selon la végétation présente, il sera plus ou moins acide.</a:t>
            </a:r>
          </a:p>
          <a:p>
            <a:pPr algn="just">
              <a:spcBef>
                <a:spcPts val="600"/>
              </a:spcBef>
              <a:spcAft>
                <a:spcPts val="200"/>
              </a:spcAft>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L’enracinement plus ou moins profond facilitera les migrations des éléments.</a:t>
            </a:r>
          </a:p>
          <a:p>
            <a:pPr algn="just">
              <a:spcBef>
                <a:spcPts val="600"/>
              </a:spcBef>
              <a:spcAft>
                <a:spcPts val="200"/>
              </a:spcAft>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La protection qu’elle apporte au sol face aux agents climatiques (mulch).</a:t>
            </a:r>
          </a:p>
        </p:txBody>
      </p:sp>
    </p:spTree>
    <p:extLst>
      <p:ext uri="{BB962C8B-B14F-4D97-AF65-F5344CB8AC3E}">
        <p14:creationId xmlns:p14="http://schemas.microsoft.com/office/powerpoint/2010/main" val="3044647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left)">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left)">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left)">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ipe(left)">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wipe(left)">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wipe(left)">
                                      <p:cBhvr>
                                        <p:cTn id="42" dur="500"/>
                                        <p:tgtEl>
                                          <p:spTgt spid="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animEffect transition="in" filter="wipe(left)">
                                      <p:cBhvr>
                                        <p:cTn id="47" dur="500"/>
                                        <p:tgtEl>
                                          <p:spTgt spid="7">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txEl>
                                              <p:pRg st="8" end="8"/>
                                            </p:txEl>
                                          </p:spTgt>
                                        </p:tgtEl>
                                        <p:attrNameLst>
                                          <p:attrName>style.visibility</p:attrName>
                                        </p:attrNameLst>
                                      </p:cBhvr>
                                      <p:to>
                                        <p:strVal val="visible"/>
                                      </p:to>
                                    </p:set>
                                    <p:animEffect transition="in" filter="wipe(left)">
                                      <p:cBhvr>
                                        <p:cTn id="52" dur="500"/>
                                        <p:tgtEl>
                                          <p:spTgt spid="7">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7">
                                            <p:txEl>
                                              <p:pRg st="9" end="9"/>
                                            </p:txEl>
                                          </p:spTgt>
                                        </p:tgtEl>
                                        <p:attrNameLst>
                                          <p:attrName>style.visibility</p:attrName>
                                        </p:attrNameLst>
                                      </p:cBhvr>
                                      <p:to>
                                        <p:strVal val="visible"/>
                                      </p:to>
                                    </p:set>
                                    <p:animEffect transition="in" filter="wipe(left)">
                                      <p:cBhvr>
                                        <p:cTn id="57" dur="500"/>
                                        <p:tgtEl>
                                          <p:spTgt spid="7">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7">
                                            <p:txEl>
                                              <p:pRg st="10" end="10"/>
                                            </p:txEl>
                                          </p:spTgt>
                                        </p:tgtEl>
                                        <p:attrNameLst>
                                          <p:attrName>style.visibility</p:attrName>
                                        </p:attrNameLst>
                                      </p:cBhvr>
                                      <p:to>
                                        <p:strVal val="visible"/>
                                      </p:to>
                                    </p:set>
                                    <p:animEffect transition="in" filter="wipe(left)">
                                      <p:cBhvr>
                                        <p:cTn id="62" dur="500"/>
                                        <p:tgtEl>
                                          <p:spTgt spid="7">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7">
                                            <p:txEl>
                                              <p:pRg st="11" end="11"/>
                                            </p:txEl>
                                          </p:spTgt>
                                        </p:tgtEl>
                                        <p:attrNameLst>
                                          <p:attrName>style.visibility</p:attrName>
                                        </p:attrNameLst>
                                      </p:cBhvr>
                                      <p:to>
                                        <p:strVal val="visible"/>
                                      </p:to>
                                    </p:set>
                                    <p:animEffect transition="in" filter="wipe(left)">
                                      <p:cBhvr>
                                        <p:cTn id="67" dur="500"/>
                                        <p:tgtEl>
                                          <p:spTgt spid="7">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7">
                                            <p:txEl>
                                              <p:pRg st="12" end="12"/>
                                            </p:txEl>
                                          </p:spTgt>
                                        </p:tgtEl>
                                        <p:attrNameLst>
                                          <p:attrName>style.visibility</p:attrName>
                                        </p:attrNameLst>
                                      </p:cBhvr>
                                      <p:to>
                                        <p:strVal val="visible"/>
                                      </p:to>
                                    </p:set>
                                    <p:animEffect transition="in" filter="wipe(left)">
                                      <p:cBhvr>
                                        <p:cTn id="72"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66DA2D0B-A077-4A81-8345-8489EF9FB3A0}"/>
              </a:ext>
            </a:extLst>
          </p:cNvPr>
          <p:cNvSpPr txBox="1"/>
          <p:nvPr/>
        </p:nvSpPr>
        <p:spPr>
          <a:xfrm>
            <a:off x="409056" y="650996"/>
            <a:ext cx="11373888" cy="2718693"/>
          </a:xfrm>
          <a:prstGeom prst="rect">
            <a:avLst/>
          </a:prstGeom>
          <a:noFill/>
        </p:spPr>
        <p:txBody>
          <a:bodyPr wrap="square">
            <a:spAutoFit/>
          </a:bodyPr>
          <a:lstStyle/>
          <a:p>
            <a:pPr marL="342900" lvl="0" indent="-342900" algn="just">
              <a:spcBef>
                <a:spcPts val="600"/>
              </a:spcBef>
              <a:spcAft>
                <a:spcPts val="200"/>
              </a:spcAft>
              <a:buFont typeface="+mj-lt"/>
              <a:buAutoNum type="alphaLcPeriod" startAt="4"/>
            </a:pPr>
            <a:r>
              <a:rPr lang="fr-FR" sz="1800" b="1" i="1" kern="50" dirty="0">
                <a:effectLst/>
                <a:latin typeface="Century Gothic" panose="020B0502020202020204" pitchFamily="34" charset="0"/>
                <a:ea typeface="Times New Roman" panose="02020603050405020304" pitchFamily="18" charset="0"/>
                <a:cs typeface="Times New Roman" panose="02020603050405020304" pitchFamily="18" charset="0"/>
              </a:rPr>
              <a:t>Le relief</a:t>
            </a:r>
          </a:p>
          <a:p>
            <a:pPr algn="just">
              <a:spcBef>
                <a:spcPts val="600"/>
              </a:spcBef>
              <a:spcAft>
                <a:spcPts val="200"/>
              </a:spcAft>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Il intervient dans les phénomènes d’érosion, car une pente favorise l’entraînement des éléments vers le bas.</a:t>
            </a:r>
          </a:p>
          <a:p>
            <a:pPr marL="342900" lvl="0" indent="-342900" algn="just">
              <a:spcBef>
                <a:spcPts val="600"/>
              </a:spcBef>
              <a:spcAft>
                <a:spcPts val="200"/>
              </a:spcAft>
              <a:buFont typeface="+mj-lt"/>
              <a:buAutoNum type="alphaLcPeriod" startAt="5"/>
            </a:pPr>
            <a:r>
              <a:rPr lang="fr-FR" sz="1800" b="1" i="1" kern="50" dirty="0">
                <a:effectLst/>
                <a:latin typeface="Century Gothic" panose="020B0502020202020204" pitchFamily="34" charset="0"/>
                <a:ea typeface="Times New Roman" panose="02020603050405020304" pitchFamily="18" charset="0"/>
                <a:cs typeface="Times New Roman" panose="02020603050405020304" pitchFamily="18" charset="0"/>
              </a:rPr>
              <a:t>L’homme</a:t>
            </a:r>
          </a:p>
          <a:p>
            <a:pPr algn="just">
              <a:lnSpc>
                <a:spcPct val="200000"/>
              </a:lnSpc>
              <a:spcBef>
                <a:spcPts val="600"/>
              </a:spcBef>
              <a:spcAft>
                <a:spcPts val="200"/>
              </a:spcAft>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Ses interventions peuvent avoir deux actions :</a:t>
            </a:r>
          </a:p>
          <a:p>
            <a:pPr marL="342900" lvl="0" indent="-342900" algn="just">
              <a:spcBef>
                <a:spcPts val="600"/>
              </a:spcBef>
              <a:buFont typeface="Wingdings" panose="05000000000000000000" pitchFamily="2" charset="2"/>
              <a:buChar char=""/>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Indirecte : lorsqu’il modifie la végétation naturelle (déforestation).</a:t>
            </a:r>
          </a:p>
          <a:p>
            <a:pPr marL="342900" lvl="0" indent="-342900" algn="just">
              <a:spcAft>
                <a:spcPts val="200"/>
              </a:spcAft>
              <a:buFont typeface="Wingdings" panose="05000000000000000000" pitchFamily="2" charset="2"/>
              <a:buChar char=""/>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Directe : lorsqu’il travaille un sol cultivé.</a:t>
            </a:r>
          </a:p>
        </p:txBody>
      </p:sp>
    </p:spTree>
    <p:extLst>
      <p:ext uri="{BB962C8B-B14F-4D97-AF65-F5344CB8AC3E}">
        <p14:creationId xmlns:p14="http://schemas.microsoft.com/office/powerpoint/2010/main" val="178677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325B20-8035-460D-B8BC-CC661F4BAE03}"/>
              </a:ext>
            </a:extLst>
          </p:cNvPr>
          <p:cNvSpPr>
            <a:spLocks noGrp="1"/>
          </p:cNvSpPr>
          <p:nvPr>
            <p:ph type="title"/>
          </p:nvPr>
        </p:nvSpPr>
        <p:spPr/>
        <p:txBody>
          <a:bodyPr/>
          <a:lstStyle/>
          <a:p>
            <a:pPr algn="ctr"/>
            <a:r>
              <a:rPr lang="fr-FR" dirty="0"/>
              <a:t>L’ÉVOLUTION D’UN SOL</a:t>
            </a:r>
          </a:p>
        </p:txBody>
      </p:sp>
      <p:sp>
        <p:nvSpPr>
          <p:cNvPr id="4" name="ZoneTexte 3">
            <a:extLst>
              <a:ext uri="{FF2B5EF4-FFF2-40B4-BE49-F238E27FC236}">
                <a16:creationId xmlns:a16="http://schemas.microsoft.com/office/drawing/2014/main" id="{EC618E11-2149-4DD9-99B2-27E6E6073EBB}"/>
              </a:ext>
            </a:extLst>
          </p:cNvPr>
          <p:cNvSpPr txBox="1"/>
          <p:nvPr/>
        </p:nvSpPr>
        <p:spPr>
          <a:xfrm>
            <a:off x="322118" y="826265"/>
            <a:ext cx="6097384" cy="369332"/>
          </a:xfrm>
          <a:prstGeom prst="rect">
            <a:avLst/>
          </a:prstGeom>
          <a:noFill/>
        </p:spPr>
        <p:txBody>
          <a:bodyPr wrap="square">
            <a:spAutoFit/>
          </a:bodyPr>
          <a:lstStyle/>
          <a:p>
            <a:pPr marL="342900" lvl="0" indent="-342900" algn="just">
              <a:spcBef>
                <a:spcPts val="600"/>
              </a:spcBef>
              <a:spcAft>
                <a:spcPts val="600"/>
              </a:spcAft>
              <a:buFont typeface="+mj-lt"/>
              <a:buAutoNum type="arabicPeriod"/>
            </a:pPr>
            <a:r>
              <a:rPr lang="fr-FR" sz="1800" b="1" kern="50" dirty="0">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rPr>
              <a:t>Comment évaluer l’évolution d’un sol ?</a:t>
            </a:r>
          </a:p>
        </p:txBody>
      </p:sp>
      <p:sp>
        <p:nvSpPr>
          <p:cNvPr id="6" name="ZoneTexte 5">
            <a:extLst>
              <a:ext uri="{FF2B5EF4-FFF2-40B4-BE49-F238E27FC236}">
                <a16:creationId xmlns:a16="http://schemas.microsoft.com/office/drawing/2014/main" id="{88D381A3-34DB-4450-A694-E772F4130B76}"/>
              </a:ext>
            </a:extLst>
          </p:cNvPr>
          <p:cNvSpPr txBox="1"/>
          <p:nvPr/>
        </p:nvSpPr>
        <p:spPr>
          <a:xfrm>
            <a:off x="322118" y="1370401"/>
            <a:ext cx="11365577" cy="1302921"/>
          </a:xfrm>
          <a:prstGeom prst="rect">
            <a:avLst/>
          </a:prstGeom>
          <a:noFill/>
        </p:spPr>
        <p:txBody>
          <a:bodyPr wrap="square">
            <a:spAutoFit/>
          </a:bodyPr>
          <a:lstStyle/>
          <a:p>
            <a:pPr algn="just">
              <a:spcBef>
                <a:spcPts val="600"/>
              </a:spcBef>
              <a:spcAft>
                <a:spcPts val="200"/>
              </a:spcAft>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L’évolution d’un sol peut être observée par le biais d’une coupe verticale du sol de la surface à la roche mère, c’est ce qu’on appelle un </a:t>
            </a:r>
            <a:r>
              <a:rPr lang="fr-FR" sz="1800" b="1" kern="50" dirty="0">
                <a:effectLst/>
                <a:latin typeface="Century Gothic" panose="020B0502020202020204" pitchFamily="34" charset="0"/>
                <a:ea typeface="Times New Roman" panose="02020603050405020304" pitchFamily="18" charset="0"/>
                <a:cs typeface="Times New Roman" panose="02020603050405020304" pitchFamily="18" charset="0"/>
              </a:rPr>
              <a:t>profil pédologique</a:t>
            </a: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 Il met en évidence les différentes couches de sol qui diffèrent par la couleur, la taille, …</a:t>
            </a:r>
          </a:p>
          <a:p>
            <a:pPr algn="just">
              <a:spcBef>
                <a:spcPts val="600"/>
              </a:spcBef>
              <a:spcAft>
                <a:spcPts val="200"/>
              </a:spcAft>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On distingue 3 principaux horizons :</a:t>
            </a:r>
          </a:p>
        </p:txBody>
      </p:sp>
      <p:sp>
        <p:nvSpPr>
          <p:cNvPr id="7" name="Rectangle 2">
            <a:extLst>
              <a:ext uri="{FF2B5EF4-FFF2-40B4-BE49-F238E27FC236}">
                <a16:creationId xmlns:a16="http://schemas.microsoft.com/office/drawing/2014/main" id="{AC09AD1A-4A2C-4FBE-9832-C4EAB2487F55}"/>
              </a:ext>
            </a:extLst>
          </p:cNvPr>
          <p:cNvSpPr>
            <a:spLocks noChangeArrowheads="1"/>
          </p:cNvSpPr>
          <p:nvPr/>
        </p:nvSpPr>
        <p:spPr bwMode="auto">
          <a:xfrm>
            <a:off x="3886200" y="263418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2049" name="Image 5" descr="Picture">
            <a:extLst>
              <a:ext uri="{FF2B5EF4-FFF2-40B4-BE49-F238E27FC236}">
                <a16:creationId xmlns:a16="http://schemas.microsoft.com/office/drawing/2014/main" id="{0C08126E-A64A-4645-8958-E618A8FB4E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7259" y="2673322"/>
            <a:ext cx="3180436" cy="383944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AEBAA47F-5FA4-436C-B4FB-BFC461911D08}"/>
              </a:ext>
            </a:extLst>
          </p:cNvPr>
          <p:cNvSpPr>
            <a:spLocks noChangeArrowheads="1"/>
          </p:cNvSpPr>
          <p:nvPr/>
        </p:nvSpPr>
        <p:spPr bwMode="auto">
          <a:xfrm>
            <a:off x="178185" y="2862783"/>
            <a:ext cx="8102215"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L’horizon 0</a:t>
            </a:r>
            <a:r>
              <a:rPr kumimoji="0" lang="fr-FR" altLang="fr-FR"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 : également appelé humus, est riche en matière organique et particules fines. Il est issu de la décomposition des végétaux et des animaux morts.</a:t>
            </a:r>
            <a:endParaRPr kumimoji="0" lang="fr-FR" altLang="fr-FR"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L’horizon A</a:t>
            </a:r>
            <a:r>
              <a:rPr kumimoji="0" lang="fr-FR" altLang="fr-FR"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 : contient moins de matière organique que l’horizon O, mais il est toujours riche en nutriments (azote, phosphore, potassium) et en argile. C’est la principale couche arable dans laquelle les plantes puisent leurs ressources.</a:t>
            </a:r>
            <a:endParaRPr kumimoji="0" lang="fr-FR" altLang="fr-FR"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L’horizon B</a:t>
            </a:r>
            <a:r>
              <a:rPr kumimoji="0" lang="fr-FR" altLang="fr-FR"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 : est formé par l’accumulation d’argile, de fer et d’aluminium provenant des horizons supérieurs. Il est plus dense et moins fertile que l’horizon A.</a:t>
            </a:r>
            <a:endParaRPr kumimoji="0" lang="fr-FR" altLang="fr-FR" b="1"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L’horizon C</a:t>
            </a:r>
            <a:r>
              <a:rPr kumimoji="0" lang="fr-FR" altLang="fr-FR"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 : est constitué de la roche mère altérée, sur laquelle s’est développé le sol. Il contient peu de matières organiques ou minérales assimilables par les plantes.</a:t>
            </a:r>
            <a:r>
              <a:rPr kumimoji="0" lang="fr-FR" altLang="fr-FR" b="0" i="0" u="none" strike="noStrike" cap="none" normalizeH="0" baseline="0" dirty="0">
                <a:ln>
                  <a:noFill/>
                </a:ln>
                <a:solidFill>
                  <a:schemeClr val="tx1"/>
                </a:solidFill>
                <a:effectLst/>
              </a:rPr>
              <a:t> </a:t>
            </a:r>
            <a:endParaRPr kumimoji="0" lang="fr-FR" altLang="fr-FR"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2629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49"/>
                                        </p:tgtEl>
                                        <p:attrNameLst>
                                          <p:attrName>style.visibility</p:attrName>
                                        </p:attrNameLst>
                                      </p:cBhvr>
                                      <p:to>
                                        <p:strVal val="visible"/>
                                      </p:to>
                                    </p:set>
                                    <p:animEffect transition="in" filter="fade">
                                      <p:cBhvr>
                                        <p:cTn id="22" dur="500"/>
                                        <p:tgtEl>
                                          <p:spTgt spid="204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left)">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wipe(left)">
                                      <p:cBhvr>
                                        <p:cTn id="32" dur="500"/>
                                        <p:tgtEl>
                                          <p:spTgt spid="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wipe(left)">
                                      <p:cBhvr>
                                        <p:cTn id="37" dur="500"/>
                                        <p:tgtEl>
                                          <p:spTgt spid="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wipe(left)">
                                      <p:cBhvr>
                                        <p:cTn id="4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F6F2FE6-3E64-4C20-B90D-C203F3960F58}"/>
              </a:ext>
            </a:extLst>
          </p:cNvPr>
          <p:cNvSpPr txBox="1"/>
          <p:nvPr/>
        </p:nvSpPr>
        <p:spPr>
          <a:xfrm>
            <a:off x="288867" y="152000"/>
            <a:ext cx="6097384" cy="369332"/>
          </a:xfrm>
          <a:prstGeom prst="rect">
            <a:avLst/>
          </a:prstGeom>
          <a:noFill/>
        </p:spPr>
        <p:txBody>
          <a:bodyPr wrap="square">
            <a:spAutoFit/>
          </a:bodyPr>
          <a:lstStyle/>
          <a:p>
            <a:pPr marL="342900" lvl="0" indent="-342900" algn="just">
              <a:spcBef>
                <a:spcPts val="600"/>
              </a:spcBef>
              <a:spcAft>
                <a:spcPts val="600"/>
              </a:spcAft>
              <a:buFont typeface="+mj-lt"/>
              <a:buAutoNum type="arabicPeriod" startAt="2"/>
            </a:pPr>
            <a:r>
              <a:rPr lang="fr-FR" sz="1800" b="1" kern="50" dirty="0">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rPr>
              <a:t>La mise en culture</a:t>
            </a:r>
          </a:p>
        </p:txBody>
      </p:sp>
      <p:sp>
        <p:nvSpPr>
          <p:cNvPr id="5" name="ZoneTexte 4">
            <a:extLst>
              <a:ext uri="{FF2B5EF4-FFF2-40B4-BE49-F238E27FC236}">
                <a16:creationId xmlns:a16="http://schemas.microsoft.com/office/drawing/2014/main" id="{8B3C2706-0DE5-43AC-AF31-C64BFF761D1E}"/>
              </a:ext>
            </a:extLst>
          </p:cNvPr>
          <p:cNvSpPr txBox="1"/>
          <p:nvPr/>
        </p:nvSpPr>
        <p:spPr>
          <a:xfrm>
            <a:off x="149629" y="615143"/>
            <a:ext cx="11637818" cy="1856919"/>
          </a:xfrm>
          <a:prstGeom prst="rect">
            <a:avLst/>
          </a:prstGeom>
          <a:noFill/>
        </p:spPr>
        <p:txBody>
          <a:bodyPr wrap="square">
            <a:spAutoFit/>
          </a:bodyPr>
          <a:lstStyle/>
          <a:p>
            <a:pPr algn="just">
              <a:spcBef>
                <a:spcPts val="600"/>
              </a:spcBef>
              <a:spcAft>
                <a:spcPts val="200"/>
              </a:spcAft>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La mise en culture d’un milieu naturel implique le remplacement d’une végétation naturelle par des plantes cultivées. Cette intervention change l’équilibre de l’écosystème et va en créer un nouveau : la parcelle cultivée. On parle d’agroécosystème : un écosystème géré par l’activité agricole.</a:t>
            </a:r>
          </a:p>
          <a:p>
            <a:pPr algn="just">
              <a:spcBef>
                <a:spcPts val="600"/>
              </a:spcBef>
              <a:spcAft>
                <a:spcPts val="200"/>
              </a:spcAft>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Certaines techniques (ex : la déforestation), créent une forte agression pour le sol qui se retrouve nu et confronté aux agents climatiques qui le dégradent comme la pluie ou le vent. Aussi, l’agriculteur doit respecter les caractéristiques du milieu s’il ne veut pas voir son sol se dégrader trop rapidement.</a:t>
            </a:r>
          </a:p>
        </p:txBody>
      </p:sp>
      <p:sp>
        <p:nvSpPr>
          <p:cNvPr id="7" name="ZoneTexte 6">
            <a:extLst>
              <a:ext uri="{FF2B5EF4-FFF2-40B4-BE49-F238E27FC236}">
                <a16:creationId xmlns:a16="http://schemas.microsoft.com/office/drawing/2014/main" id="{C69CBEDB-3F11-40A3-ABCC-7D7BF8737CE1}"/>
              </a:ext>
            </a:extLst>
          </p:cNvPr>
          <p:cNvSpPr txBox="1"/>
          <p:nvPr/>
        </p:nvSpPr>
        <p:spPr>
          <a:xfrm>
            <a:off x="1014153" y="2472062"/>
            <a:ext cx="6151418" cy="369332"/>
          </a:xfrm>
          <a:prstGeom prst="rect">
            <a:avLst/>
          </a:prstGeom>
          <a:noFill/>
        </p:spPr>
        <p:txBody>
          <a:bodyPr wrap="square">
            <a:spAutoFit/>
          </a:bodyPr>
          <a:lstStyle/>
          <a:p>
            <a:pPr marL="342900" lvl="0" indent="-342900" algn="just">
              <a:spcBef>
                <a:spcPts val="600"/>
              </a:spcBef>
              <a:spcAft>
                <a:spcPts val="200"/>
              </a:spcAft>
              <a:buFont typeface="+mj-lt"/>
              <a:buAutoNum type="alphaLcPeriod"/>
            </a:pPr>
            <a:r>
              <a:rPr lang="fr-FR" sz="1800" b="1" i="1" kern="50" dirty="0">
                <a:effectLst/>
                <a:latin typeface="Century Gothic" panose="020B0502020202020204" pitchFamily="34" charset="0"/>
                <a:ea typeface="Times New Roman" panose="02020603050405020304" pitchFamily="18" charset="0"/>
                <a:cs typeface="Times New Roman" panose="02020603050405020304" pitchFamily="18" charset="0"/>
              </a:rPr>
              <a:t>Les causes de la dégradation des sols</a:t>
            </a:r>
          </a:p>
        </p:txBody>
      </p:sp>
      <p:sp>
        <p:nvSpPr>
          <p:cNvPr id="9" name="ZoneTexte 8">
            <a:extLst>
              <a:ext uri="{FF2B5EF4-FFF2-40B4-BE49-F238E27FC236}">
                <a16:creationId xmlns:a16="http://schemas.microsoft.com/office/drawing/2014/main" id="{94C5C055-5927-40E5-A83F-2CDBEB9F61EC}"/>
              </a:ext>
            </a:extLst>
          </p:cNvPr>
          <p:cNvSpPr txBox="1"/>
          <p:nvPr/>
        </p:nvSpPr>
        <p:spPr>
          <a:xfrm>
            <a:off x="1478279" y="2942040"/>
            <a:ext cx="9235441" cy="369332"/>
          </a:xfrm>
          <a:prstGeom prst="rect">
            <a:avLst/>
          </a:prstGeom>
          <a:noFill/>
        </p:spPr>
        <p:txBody>
          <a:bodyPr wrap="square">
            <a:spAutoFit/>
          </a:bodyPr>
          <a:lstStyle/>
          <a:p>
            <a:pPr marL="342900" lvl="0" indent="-342900" algn="just">
              <a:spcBef>
                <a:spcPts val="1200"/>
              </a:spcBef>
              <a:spcAft>
                <a:spcPts val="1200"/>
              </a:spcAft>
              <a:buFont typeface="Wingdings" panose="05000000000000000000" pitchFamily="2" charset="2"/>
              <a:buChar char=""/>
            </a:pPr>
            <a:r>
              <a:rPr lang="fr-FR" sz="1800" b="1" kern="50" dirty="0">
                <a:solidFill>
                  <a:srgbClr val="70AD47"/>
                </a:solidFill>
                <a:effectLst/>
                <a:latin typeface="Century Gothic" panose="020B0502020202020204" pitchFamily="34" charset="0"/>
                <a:ea typeface="Times New Roman" panose="02020603050405020304" pitchFamily="18" charset="0"/>
                <a:cs typeface="Times New Roman" panose="02020603050405020304" pitchFamily="18" charset="0"/>
              </a:rPr>
              <a:t>L’érosion hydrique</a:t>
            </a:r>
          </a:p>
        </p:txBody>
      </p:sp>
      <p:sp>
        <p:nvSpPr>
          <p:cNvPr id="11" name="ZoneTexte 10">
            <a:extLst>
              <a:ext uri="{FF2B5EF4-FFF2-40B4-BE49-F238E27FC236}">
                <a16:creationId xmlns:a16="http://schemas.microsoft.com/office/drawing/2014/main" id="{D12F0D53-3D07-4A1F-93E3-AFBEEE135528}"/>
              </a:ext>
            </a:extLst>
          </p:cNvPr>
          <p:cNvSpPr txBox="1"/>
          <p:nvPr/>
        </p:nvSpPr>
        <p:spPr>
          <a:xfrm>
            <a:off x="149628" y="3429000"/>
            <a:ext cx="11637817" cy="2795637"/>
          </a:xfrm>
          <a:prstGeom prst="rect">
            <a:avLst/>
          </a:prstGeom>
          <a:noFill/>
        </p:spPr>
        <p:txBody>
          <a:bodyPr wrap="square">
            <a:spAutoFit/>
          </a:bodyPr>
          <a:lstStyle/>
          <a:p>
            <a:pPr algn="just">
              <a:spcBef>
                <a:spcPts val="200"/>
              </a:spcBef>
            </a:pPr>
            <a:r>
              <a:rPr lang="fr-FR" sz="1800" b="1" kern="50" dirty="0">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rPr>
              <a:t>DÉFINITION : </a:t>
            </a:r>
          </a:p>
          <a:p>
            <a:pPr algn="just">
              <a:spcBef>
                <a:spcPts val="600"/>
              </a:spcBef>
              <a:spcAft>
                <a:spcPts val="200"/>
              </a:spcAft>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Entraînement des éléments de terre fins par ruissellement lorsque le sol, saturé en eau, ne permet plus l’infiltration de celle-ci. Petit à petit, le sol devient de plus en plus caillouteux.</a:t>
            </a:r>
          </a:p>
          <a:p>
            <a:pPr algn="just">
              <a:spcBef>
                <a:spcPts val="600"/>
              </a:spcBef>
              <a:spcAft>
                <a:spcPts val="200"/>
              </a:spcAft>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La sensibilité du sol à l’érosion hydrique dépend de :</a:t>
            </a:r>
          </a:p>
          <a:p>
            <a:pPr algn="just">
              <a:spcBef>
                <a:spcPts val="600"/>
              </a:spcBef>
              <a:spcAft>
                <a:spcPts val="200"/>
              </a:spcAft>
            </a:pPr>
            <a:r>
              <a:rPr lang="fr-FR" sz="1800" b="1" kern="50" dirty="0">
                <a:effectLst/>
                <a:latin typeface="Century Gothic" panose="020B0502020202020204" pitchFamily="34" charset="0"/>
                <a:ea typeface="Times New Roman" panose="02020603050405020304" pitchFamily="18" charset="0"/>
                <a:cs typeface="Times New Roman" panose="02020603050405020304" pitchFamily="18" charset="0"/>
              </a:rPr>
              <a:t>Sa perméabilité,</a:t>
            </a:r>
            <a:endPar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spcBef>
                <a:spcPts val="600"/>
              </a:spcBef>
              <a:spcAft>
                <a:spcPts val="200"/>
              </a:spcAft>
            </a:pPr>
            <a:r>
              <a:rPr lang="fr-FR" sz="1800" b="1" kern="50" dirty="0">
                <a:effectLst/>
                <a:latin typeface="Century Gothic" panose="020B0502020202020204" pitchFamily="34" charset="0"/>
                <a:ea typeface="Times New Roman" panose="02020603050405020304" pitchFamily="18" charset="0"/>
                <a:cs typeface="Times New Roman" panose="02020603050405020304" pitchFamily="18" charset="0"/>
              </a:rPr>
              <a:t>Sa topographie </a:t>
            </a: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(une forte pente est favorable à l’érosion),</a:t>
            </a:r>
          </a:p>
          <a:p>
            <a:pPr algn="just">
              <a:spcBef>
                <a:spcPts val="600"/>
              </a:spcBef>
              <a:spcAft>
                <a:spcPts val="200"/>
              </a:spcAft>
            </a:pPr>
            <a:r>
              <a:rPr lang="fr-FR" sz="1800" b="1" kern="50" dirty="0">
                <a:effectLst/>
                <a:latin typeface="Century Gothic" panose="020B0502020202020204" pitchFamily="34" charset="0"/>
                <a:ea typeface="Times New Roman" panose="02020603050405020304" pitchFamily="18" charset="0"/>
                <a:cs typeface="Times New Roman" panose="02020603050405020304" pitchFamily="18" charset="0"/>
              </a:rPr>
              <a:t>Son couvert végétal</a:t>
            </a: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 (il joue un rôle d’écran à l’impact des gouttes d’eau, et favorise l’infiltration par passage de l’eau le long de ses racines).</a:t>
            </a:r>
          </a:p>
        </p:txBody>
      </p:sp>
    </p:spTree>
    <p:extLst>
      <p:ext uri="{BB962C8B-B14F-4D97-AF65-F5344CB8AC3E}">
        <p14:creationId xmlns:p14="http://schemas.microsoft.com/office/powerpoint/2010/main" val="22230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wipe(left)">
                                      <p:cBhvr>
                                        <p:cTn id="32" dur="500"/>
                                        <p:tgtEl>
                                          <p:spTgt spid="1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xEl>
                                              <p:pRg st="1" end="1"/>
                                            </p:txEl>
                                          </p:spTgt>
                                        </p:tgtEl>
                                        <p:attrNameLst>
                                          <p:attrName>style.visibility</p:attrName>
                                        </p:attrNameLst>
                                      </p:cBhvr>
                                      <p:to>
                                        <p:strVal val="visible"/>
                                      </p:to>
                                    </p:set>
                                    <p:animEffect transition="in" filter="wipe(left)">
                                      <p:cBhvr>
                                        <p:cTn id="37" dur="500"/>
                                        <p:tgtEl>
                                          <p:spTgt spid="11">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xEl>
                                              <p:pRg st="2" end="2"/>
                                            </p:txEl>
                                          </p:spTgt>
                                        </p:tgtEl>
                                        <p:attrNameLst>
                                          <p:attrName>style.visibility</p:attrName>
                                        </p:attrNameLst>
                                      </p:cBhvr>
                                      <p:to>
                                        <p:strVal val="visible"/>
                                      </p:to>
                                    </p:set>
                                    <p:animEffect transition="in" filter="wipe(left)">
                                      <p:cBhvr>
                                        <p:cTn id="42" dur="500"/>
                                        <p:tgtEl>
                                          <p:spTgt spid="11">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xEl>
                                              <p:pRg st="3" end="3"/>
                                            </p:txEl>
                                          </p:spTgt>
                                        </p:tgtEl>
                                        <p:attrNameLst>
                                          <p:attrName>style.visibility</p:attrName>
                                        </p:attrNameLst>
                                      </p:cBhvr>
                                      <p:to>
                                        <p:strVal val="visible"/>
                                      </p:to>
                                    </p:set>
                                    <p:animEffect transition="in" filter="wipe(left)">
                                      <p:cBhvr>
                                        <p:cTn id="47" dur="500"/>
                                        <p:tgtEl>
                                          <p:spTgt spid="11">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
                                            <p:txEl>
                                              <p:pRg st="4" end="4"/>
                                            </p:txEl>
                                          </p:spTgt>
                                        </p:tgtEl>
                                        <p:attrNameLst>
                                          <p:attrName>style.visibility</p:attrName>
                                        </p:attrNameLst>
                                      </p:cBhvr>
                                      <p:to>
                                        <p:strVal val="visible"/>
                                      </p:to>
                                    </p:set>
                                    <p:animEffect transition="in" filter="wipe(left)">
                                      <p:cBhvr>
                                        <p:cTn id="52" dur="500"/>
                                        <p:tgtEl>
                                          <p:spTgt spid="11">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
                                            <p:txEl>
                                              <p:pRg st="5" end="5"/>
                                            </p:txEl>
                                          </p:spTgt>
                                        </p:tgtEl>
                                        <p:attrNameLst>
                                          <p:attrName>style.visibility</p:attrName>
                                        </p:attrNameLst>
                                      </p:cBhvr>
                                      <p:to>
                                        <p:strVal val="visible"/>
                                      </p:to>
                                    </p:set>
                                    <p:animEffect transition="in" filter="wipe(left)">
                                      <p:cBhvr>
                                        <p:cTn id="57"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P spid="7" grpId="0"/>
      <p:bldP spid="9" grpId="0"/>
      <p:bldP spid="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A6446C0D-7489-4411-A8FE-6AE5681B61A5}"/>
              </a:ext>
            </a:extLst>
          </p:cNvPr>
          <p:cNvSpPr txBox="1"/>
          <p:nvPr/>
        </p:nvSpPr>
        <p:spPr>
          <a:xfrm>
            <a:off x="1363286" y="102123"/>
            <a:ext cx="5031277" cy="369332"/>
          </a:xfrm>
          <a:prstGeom prst="rect">
            <a:avLst/>
          </a:prstGeom>
          <a:noFill/>
        </p:spPr>
        <p:txBody>
          <a:bodyPr wrap="square">
            <a:spAutoFit/>
          </a:bodyPr>
          <a:lstStyle/>
          <a:p>
            <a:pPr marL="342900" lvl="0" indent="-342900" algn="just">
              <a:spcBef>
                <a:spcPts val="1200"/>
              </a:spcBef>
              <a:spcAft>
                <a:spcPts val="1200"/>
              </a:spcAft>
              <a:buFont typeface="Wingdings" panose="05000000000000000000" pitchFamily="2" charset="2"/>
              <a:buChar char=""/>
            </a:pPr>
            <a:r>
              <a:rPr lang="fr-FR" sz="1800" b="1" kern="50" dirty="0">
                <a:solidFill>
                  <a:srgbClr val="70AD47"/>
                </a:solidFill>
                <a:effectLst/>
                <a:latin typeface="Century Gothic" panose="020B0502020202020204" pitchFamily="34" charset="0"/>
                <a:ea typeface="Times New Roman" panose="02020603050405020304" pitchFamily="18" charset="0"/>
                <a:cs typeface="Times New Roman" panose="02020603050405020304" pitchFamily="18" charset="0"/>
              </a:rPr>
              <a:t>L’érosion éolienne</a:t>
            </a:r>
          </a:p>
        </p:txBody>
      </p:sp>
      <p:sp>
        <p:nvSpPr>
          <p:cNvPr id="9" name="ZoneTexte 8">
            <a:extLst>
              <a:ext uri="{FF2B5EF4-FFF2-40B4-BE49-F238E27FC236}">
                <a16:creationId xmlns:a16="http://schemas.microsoft.com/office/drawing/2014/main" id="{A8AAABD5-B2F5-4A93-A9EE-4C42BA2D71EB}"/>
              </a:ext>
            </a:extLst>
          </p:cNvPr>
          <p:cNvSpPr txBox="1"/>
          <p:nvPr/>
        </p:nvSpPr>
        <p:spPr>
          <a:xfrm>
            <a:off x="415636" y="596927"/>
            <a:ext cx="8763692" cy="1579920"/>
          </a:xfrm>
          <a:prstGeom prst="rect">
            <a:avLst/>
          </a:prstGeom>
          <a:noFill/>
        </p:spPr>
        <p:txBody>
          <a:bodyPr wrap="square">
            <a:spAutoFit/>
          </a:bodyPr>
          <a:lstStyle/>
          <a:p>
            <a:pPr algn="just">
              <a:spcBef>
                <a:spcPts val="600"/>
              </a:spcBef>
              <a:spcAft>
                <a:spcPts val="200"/>
              </a:spcAft>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Beaucoup moins fréquentes, elle se manifeste lorsque :</a:t>
            </a:r>
          </a:p>
          <a:p>
            <a:pPr marL="342900" lvl="0" indent="-342900" algn="just">
              <a:spcBef>
                <a:spcPts val="600"/>
              </a:spcBef>
              <a:buFont typeface="Wingdings" panose="05000000000000000000" pitchFamily="2" charset="2"/>
              <a:buChar char=""/>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Le sol est meuble, sec et émietté</a:t>
            </a:r>
          </a:p>
          <a:p>
            <a:pPr marL="342900" lvl="0" indent="-342900" algn="just">
              <a:buFont typeface="Wingdings" panose="05000000000000000000" pitchFamily="2" charset="2"/>
              <a:buChar char=""/>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La végétation est trop clairsemée</a:t>
            </a:r>
          </a:p>
          <a:p>
            <a:pPr marL="342900" lvl="0" indent="-342900" algn="just">
              <a:buFont typeface="Wingdings" panose="05000000000000000000" pitchFamily="2" charset="2"/>
              <a:buChar char=""/>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La surface du sol est plane</a:t>
            </a:r>
          </a:p>
          <a:p>
            <a:pPr marL="342900" lvl="0" indent="-342900" algn="just">
              <a:spcAft>
                <a:spcPts val="200"/>
              </a:spcAft>
              <a:buFont typeface="Wingdings" panose="05000000000000000000" pitchFamily="2" charset="2"/>
              <a:buChar char=""/>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Le vent est fort</a:t>
            </a:r>
          </a:p>
        </p:txBody>
      </p:sp>
      <p:sp>
        <p:nvSpPr>
          <p:cNvPr id="11" name="ZoneTexte 10">
            <a:extLst>
              <a:ext uri="{FF2B5EF4-FFF2-40B4-BE49-F238E27FC236}">
                <a16:creationId xmlns:a16="http://schemas.microsoft.com/office/drawing/2014/main" id="{20362018-EEDA-421E-A0FD-DFA73389B419}"/>
              </a:ext>
            </a:extLst>
          </p:cNvPr>
          <p:cNvSpPr txBox="1"/>
          <p:nvPr/>
        </p:nvSpPr>
        <p:spPr>
          <a:xfrm>
            <a:off x="1363286" y="2302319"/>
            <a:ext cx="6097384" cy="369332"/>
          </a:xfrm>
          <a:prstGeom prst="rect">
            <a:avLst/>
          </a:prstGeom>
          <a:noFill/>
        </p:spPr>
        <p:txBody>
          <a:bodyPr wrap="square">
            <a:spAutoFit/>
          </a:bodyPr>
          <a:lstStyle/>
          <a:p>
            <a:pPr marL="342900" lvl="0" indent="-342900" algn="just">
              <a:spcBef>
                <a:spcPts val="1200"/>
              </a:spcBef>
              <a:spcAft>
                <a:spcPts val="1200"/>
              </a:spcAft>
              <a:buFont typeface="Wingdings" panose="05000000000000000000" pitchFamily="2" charset="2"/>
              <a:buChar char=""/>
            </a:pPr>
            <a:r>
              <a:rPr lang="fr-FR" sz="1800" b="1" kern="50" dirty="0">
                <a:solidFill>
                  <a:srgbClr val="70AD47"/>
                </a:solidFill>
                <a:effectLst/>
                <a:latin typeface="Century Gothic" panose="020B0502020202020204" pitchFamily="34" charset="0"/>
                <a:ea typeface="Times New Roman" panose="02020603050405020304" pitchFamily="18" charset="0"/>
                <a:cs typeface="Times New Roman" panose="02020603050405020304" pitchFamily="18" charset="0"/>
              </a:rPr>
              <a:t>Appauvrissement des sols</a:t>
            </a:r>
          </a:p>
        </p:txBody>
      </p:sp>
      <p:sp>
        <p:nvSpPr>
          <p:cNvPr id="13" name="ZoneTexte 12">
            <a:extLst>
              <a:ext uri="{FF2B5EF4-FFF2-40B4-BE49-F238E27FC236}">
                <a16:creationId xmlns:a16="http://schemas.microsoft.com/office/drawing/2014/main" id="{6D163A81-BF85-428C-B1F7-DF6B14BFD976}"/>
              </a:ext>
            </a:extLst>
          </p:cNvPr>
          <p:cNvSpPr txBox="1"/>
          <p:nvPr/>
        </p:nvSpPr>
        <p:spPr>
          <a:xfrm>
            <a:off x="415636" y="2884515"/>
            <a:ext cx="11380124" cy="2513509"/>
          </a:xfrm>
          <a:prstGeom prst="rect">
            <a:avLst/>
          </a:prstGeom>
          <a:noFill/>
        </p:spPr>
        <p:txBody>
          <a:bodyPr wrap="square">
            <a:spAutoFit/>
          </a:bodyPr>
          <a:lstStyle/>
          <a:p>
            <a:pPr algn="just">
              <a:spcBef>
                <a:spcPts val="600"/>
              </a:spcBef>
              <a:spcAft>
                <a:spcPts val="200"/>
              </a:spcAft>
            </a:pP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À partir du moment où l’on met une parcelle en culture, il y a risque d’appauvrissement par :</a:t>
            </a:r>
          </a:p>
          <a:p>
            <a:pPr marL="342900" lvl="0" indent="-342900" algn="just">
              <a:spcBef>
                <a:spcPts val="600"/>
              </a:spcBef>
              <a:buFont typeface="Wingdings" panose="05000000000000000000" pitchFamily="2" charset="2"/>
              <a:buChar char=""/>
            </a:pPr>
            <a:r>
              <a:rPr lang="fr-FR" sz="1800" b="1" kern="50" dirty="0">
                <a:effectLst/>
                <a:latin typeface="Century Gothic" panose="020B0502020202020204" pitchFamily="34" charset="0"/>
                <a:ea typeface="Times New Roman" panose="02020603050405020304" pitchFamily="18" charset="0"/>
                <a:cs typeface="Times New Roman" panose="02020603050405020304" pitchFamily="18" charset="0"/>
              </a:rPr>
              <a:t>Dégradation physique</a:t>
            </a: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 : excès de travail du sol, engins trop lourds, …</a:t>
            </a:r>
          </a:p>
          <a:p>
            <a:pPr marL="342900" lvl="0" indent="-342900" algn="just">
              <a:buFont typeface="Wingdings" panose="05000000000000000000" pitchFamily="2" charset="2"/>
              <a:buChar char=""/>
            </a:pPr>
            <a:r>
              <a:rPr lang="fr-FR" sz="1800" b="1" kern="50" dirty="0">
                <a:effectLst/>
                <a:latin typeface="Century Gothic" panose="020B0502020202020204" pitchFamily="34" charset="0"/>
                <a:ea typeface="Times New Roman" panose="02020603050405020304" pitchFamily="18" charset="0"/>
                <a:cs typeface="Times New Roman" panose="02020603050405020304" pitchFamily="18" charset="0"/>
              </a:rPr>
              <a:t>Dégradation chimique</a:t>
            </a: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 : acidification liée à l’action de certains végétaux (résineux), ou lessivage de certains éléments comme le calcium</a:t>
            </a:r>
          </a:p>
          <a:p>
            <a:pPr marL="342900" lvl="0" indent="-342900" algn="just">
              <a:spcAft>
                <a:spcPts val="200"/>
              </a:spcAft>
              <a:buFont typeface="Wingdings" panose="05000000000000000000" pitchFamily="2" charset="2"/>
              <a:buChar char=""/>
            </a:pPr>
            <a:r>
              <a:rPr lang="fr-FR" sz="1800" b="1" kern="50" dirty="0">
                <a:effectLst/>
                <a:latin typeface="Century Gothic" panose="020B0502020202020204" pitchFamily="34" charset="0"/>
                <a:ea typeface="Times New Roman" panose="02020603050405020304" pitchFamily="18" charset="0"/>
                <a:cs typeface="Times New Roman" panose="02020603050405020304" pitchFamily="18" charset="0"/>
              </a:rPr>
              <a:t>Alcalisation</a:t>
            </a: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 : liée aux sols irrigués qui drainent mal, l’eau d’irrigation étant souvent chargée de sels et surtout de chlorure de sodium.</a:t>
            </a:r>
          </a:p>
          <a:p>
            <a:pPr algn="just">
              <a:spcBef>
                <a:spcPts val="600"/>
              </a:spcBef>
              <a:spcAft>
                <a:spcPts val="200"/>
              </a:spcAft>
            </a:pPr>
            <a:r>
              <a:rPr lang="fr-FR" sz="1800" b="1" kern="50" dirty="0">
                <a:effectLst/>
                <a:latin typeface="Century Gothic" panose="020B0502020202020204" pitchFamily="34" charset="0"/>
                <a:ea typeface="Times New Roman" panose="02020603050405020304" pitchFamily="18" charset="0"/>
                <a:cs typeface="Times New Roman" panose="02020603050405020304" pitchFamily="18" charset="0"/>
              </a:rPr>
              <a:t>Sol agricole</a:t>
            </a:r>
            <a:r>
              <a:rPr lang="fr-FR" sz="1800" kern="50" dirty="0">
                <a:effectLst/>
                <a:latin typeface="Century Gothic" panose="020B0502020202020204" pitchFamily="34" charset="0"/>
                <a:ea typeface="Times New Roman" panose="02020603050405020304" pitchFamily="18" charset="0"/>
                <a:cs typeface="Times New Roman" panose="02020603050405020304" pitchFamily="18" charset="0"/>
              </a:rPr>
              <a:t> : c’est la couche de terre labourée (terre arable). En agriculture, il constitue le support et le réservoir alimentaire de la culture. Ses propriétés sont donc déterminantes pour la production.</a:t>
            </a:r>
          </a:p>
        </p:txBody>
      </p:sp>
    </p:spTree>
    <p:extLst>
      <p:ext uri="{BB962C8B-B14F-4D97-AF65-F5344CB8AC3E}">
        <p14:creationId xmlns:p14="http://schemas.microsoft.com/office/powerpoint/2010/main" val="2158337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wipe(left)">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wipe(left)">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wipe(left)">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
                                            <p:txEl>
                                              <p:pRg st="3" end="3"/>
                                            </p:txEl>
                                          </p:spTgt>
                                        </p:tgtEl>
                                        <p:attrNameLst>
                                          <p:attrName>style.visibility</p:attrName>
                                        </p:attrNameLst>
                                      </p:cBhvr>
                                      <p:to>
                                        <p:strVal val="visible"/>
                                      </p:to>
                                    </p:set>
                                    <p:animEffect transition="in" filter="wipe(left)">
                                      <p:cBhvr>
                                        <p:cTn id="37" dur="500"/>
                                        <p:tgtEl>
                                          <p:spTgt spid="1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xEl>
                                              <p:pRg st="4" end="4"/>
                                            </p:txEl>
                                          </p:spTgt>
                                        </p:tgtEl>
                                        <p:attrNameLst>
                                          <p:attrName>style.visibility</p:attrName>
                                        </p:attrNameLst>
                                      </p:cBhvr>
                                      <p:to>
                                        <p:strVal val="visible"/>
                                      </p:to>
                                    </p:set>
                                    <p:animEffect transition="in" filter="wipe(left)">
                                      <p:cBhvr>
                                        <p:cTn id="42"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P spid="13" grpId="0" build="p"/>
    </p:bldLst>
  </p:timing>
</p:sld>
</file>

<file path=ppt/theme/theme1.xml><?xml version="1.0" encoding="utf-8"?>
<a:theme xmlns:a="http://schemas.openxmlformats.org/drawingml/2006/main" name="sltechn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techno" id="{13244A47-627A-455C-BF4F-573130C71738}" vid="{B3AF7096-DACD-4097-BCA0-F19700228C83}"/>
    </a:ext>
  </a:extLst>
</a:theme>
</file>

<file path=docProps/app.xml><?xml version="1.0" encoding="utf-8"?>
<Properties xmlns="http://schemas.openxmlformats.org/officeDocument/2006/extended-properties" xmlns:vt="http://schemas.openxmlformats.org/officeDocument/2006/docPropsVTypes">
  <Template>sltechno</Template>
  <TotalTime>323</TotalTime>
  <Words>2297</Words>
  <Application>Microsoft Office PowerPoint</Application>
  <PresentationFormat>Grand écran</PresentationFormat>
  <Paragraphs>176</Paragraphs>
  <Slides>20</Slides>
  <Notes>0</Notes>
  <HiddenSlides>0</HiddenSlides>
  <MMClips>1</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20</vt:i4>
      </vt:variant>
    </vt:vector>
  </HeadingPairs>
  <TitlesOfParts>
    <vt:vector size="25" baseType="lpstr">
      <vt:lpstr>Arial</vt:lpstr>
      <vt:lpstr>Century Gothic</vt:lpstr>
      <vt:lpstr>Helvetica</vt:lpstr>
      <vt:lpstr>Wingdings</vt:lpstr>
      <vt:lpstr>sltechno</vt:lpstr>
      <vt:lpstr>Présentation PowerPoint</vt:lpstr>
      <vt:lpstr>Présentation PowerPoint</vt:lpstr>
      <vt:lpstr>LA FORMATION D’UN SOL</vt:lpstr>
      <vt:lpstr>Présentation PowerPoint</vt:lpstr>
      <vt:lpstr>Présentation PowerPoint</vt:lpstr>
      <vt:lpstr>Présentation PowerPoint</vt:lpstr>
      <vt:lpstr>L’ÉVOLUTION D’UN SOL</vt:lpstr>
      <vt:lpstr>Présentation PowerPoint</vt:lpstr>
      <vt:lpstr>Présentation PowerPoint</vt:lpstr>
      <vt:lpstr>ÉTUDE PHYSIQUE DU SOL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Sébastien Levacher</dc:creator>
  <cp:lastModifiedBy>Sébastien Levacher</cp:lastModifiedBy>
  <cp:revision>27</cp:revision>
  <dcterms:created xsi:type="dcterms:W3CDTF">2024-09-02T07:42:37Z</dcterms:created>
  <dcterms:modified xsi:type="dcterms:W3CDTF">2024-09-02T13:12:30Z</dcterms:modified>
</cp:coreProperties>
</file>